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73" r:id="rId3"/>
    <p:sldId id="257" r:id="rId4"/>
    <p:sldId id="269" r:id="rId5"/>
    <p:sldId id="272" r:id="rId6"/>
    <p:sldId id="271" r:id="rId7"/>
    <p:sldId id="270" r:id="rId8"/>
    <p:sldId id="258" r:id="rId9"/>
    <p:sldId id="259" r:id="rId10"/>
    <p:sldId id="260" r:id="rId11"/>
    <p:sldId id="261" r:id="rId12"/>
  </p:sldIdLst>
  <p:sldSz cx="9144000" cy="5143500" type="screen16x9"/>
  <p:notesSz cx="6858000" cy="9144000"/>
  <p:embeddedFontLst>
    <p:embeddedFont>
      <p:font typeface="Roboto" panose="02000000000000000000" pitchFamily="2" charset="0"/>
      <p:regular r:id="rId14"/>
      <p:bold r:id="rId15"/>
      <p:italic r:id="rId16"/>
      <p:boldItalic r:id="rId17"/>
    </p:embeddedFont>
    <p:embeddedFont>
      <p:font typeface="Roboto Black" panose="02000000000000000000" pitchFamily="2" charset="0"/>
      <p:bold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4">
          <p15:clr>
            <a:srgbClr val="A4A3A4"/>
          </p15:clr>
        </p15:guide>
        <p15:guide id="2" pos="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85103-2A01-4A78-B37F-3079CF875033}" v="6" dt="2024-02-26T13:54:34.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454"/>
        <p:guide pos="4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44425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63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c164d998d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c164d998d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07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c164d998d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c164d998d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96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164d998d8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164d998d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23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39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58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902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3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03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164d998d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164d998d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63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c164d998d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c164d998d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42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3"/>
        <p:cNvGrpSpPr/>
        <p:nvPr/>
      </p:nvGrpSpPr>
      <p:grpSpPr>
        <a:xfrm>
          <a:off x="0" y="0"/>
          <a:ext cx="0" cy="0"/>
          <a:chOff x="0" y="0"/>
          <a:chExt cx="0" cy="0"/>
        </a:xfrm>
      </p:grpSpPr>
      <p:pic>
        <p:nvPicPr>
          <p:cNvPr id="3" name="Picture 2">
            <a:extLst>
              <a:ext uri="{FF2B5EF4-FFF2-40B4-BE49-F238E27FC236}">
                <a16:creationId xmlns:a16="http://schemas.microsoft.com/office/drawing/2014/main" id="{33D0E1BD-0F68-C010-3255-2AC6415B432B}"/>
              </a:ext>
            </a:extLst>
          </p:cNvPr>
          <p:cNvPicPr>
            <a:picLocks noChangeAspect="1"/>
          </p:cNvPicPr>
          <p:nvPr/>
        </p:nvPicPr>
        <p:blipFill>
          <a:blip r:embed="rId4"/>
          <a:stretch>
            <a:fillRect/>
          </a:stretch>
        </p:blipFill>
        <p:spPr>
          <a:xfrm>
            <a:off x="302259" y="0"/>
            <a:ext cx="1101669" cy="1117899"/>
          </a:xfrm>
          <a:prstGeom prst="rect">
            <a:avLst/>
          </a:prstGeom>
        </p:spPr>
      </p:pic>
      <p:sp>
        <p:nvSpPr>
          <p:cNvPr id="4" name="Título 1"/>
          <p:cNvSpPr>
            <a:spLocks noGrp="1"/>
          </p:cNvSpPr>
          <p:nvPr>
            <p:ph type="ctrTitle"/>
          </p:nvPr>
        </p:nvSpPr>
        <p:spPr>
          <a:xfrm>
            <a:off x="302259" y="1722273"/>
            <a:ext cx="8234493" cy="1281123"/>
          </a:xfrm>
        </p:spPr>
        <p:txBody>
          <a:bodyPr>
            <a:normAutofit/>
          </a:bodyPr>
          <a:lstStyle/>
          <a:p>
            <a:r>
              <a:rPr lang="es-ES" sz="1800" dirty="0">
                <a:solidFill>
                  <a:schemeClr val="bg1"/>
                </a:solidFill>
                <a:latin typeface="Roboto" panose="02000000000000000000" pitchFamily="2" charset="0"/>
                <a:ea typeface="Roboto" panose="02000000000000000000" pitchFamily="2" charset="0"/>
                <a:cs typeface="Roboto" panose="02000000000000000000" pitchFamily="2" charset="0"/>
              </a:rPr>
              <a:t>Convocatoria Nacional de Actualización y Transición para el Reconocimiento y Medición de Grupos de Investigación, Desarrollo Tecnológico o de Innovación y para el Reconocimiento de Investigadores del Sistema Nacional De Ciencia, Tecnología e Innovación -</a:t>
            </a:r>
            <a:endParaRPr lang="es-CO" sz="18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Subtítulo 2"/>
          <p:cNvSpPr>
            <a:spLocks noGrp="1"/>
          </p:cNvSpPr>
          <p:nvPr>
            <p:ph type="subTitle" idx="1"/>
          </p:nvPr>
        </p:nvSpPr>
        <p:spPr>
          <a:xfrm>
            <a:off x="3925680" y="3222221"/>
            <a:ext cx="5116945" cy="434253"/>
          </a:xfrm>
        </p:spPr>
        <p:txBody>
          <a:bodyPr>
            <a:normAutofit fontScale="70000" lnSpcReduction="20000"/>
          </a:bodyPr>
          <a:lstStyle/>
          <a:p>
            <a:r>
              <a:rPr lang="es-CO" dirty="0">
                <a:solidFill>
                  <a:schemeClr val="bg1"/>
                </a:solidFill>
                <a:latin typeface="Roboto" panose="02000000000000000000" pitchFamily="2" charset="0"/>
                <a:ea typeface="Roboto" panose="02000000000000000000" pitchFamily="2" charset="0"/>
                <a:cs typeface="Roboto" panose="02000000000000000000" pitchFamily="2" charset="0"/>
              </a:rPr>
              <a:t>Junio de 2024</a:t>
            </a:r>
          </a:p>
        </p:txBody>
      </p:sp>
      <p:sp>
        <p:nvSpPr>
          <p:cNvPr id="6" name="Subtítulo 2"/>
          <p:cNvSpPr txBox="1">
            <a:spLocks/>
          </p:cNvSpPr>
          <p:nvPr/>
        </p:nvSpPr>
        <p:spPr>
          <a:xfrm>
            <a:off x="1221223" y="341822"/>
            <a:ext cx="7315529" cy="4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s-CO" sz="2400" b="1" dirty="0">
                <a:solidFill>
                  <a:schemeClr val="accent4">
                    <a:lumMod val="60000"/>
                    <a:lumOff val="40000"/>
                  </a:schemeClr>
                </a:solidFill>
                <a:latin typeface="Roboto Black" panose="02000000000000000000" pitchFamily="2" charset="0"/>
                <a:ea typeface="Roboto Black" panose="02000000000000000000" pitchFamily="2" charset="0"/>
                <a:cs typeface="Roboto Black" panose="02000000000000000000" pitchFamily="2" charset="0"/>
              </a:rPr>
              <a:t>Vicerrectoría de Investigaciones y Posgrados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0"/>
        <p:cNvGrpSpPr/>
        <p:nvPr/>
      </p:nvGrpSpPr>
      <p:grpSpPr>
        <a:xfrm>
          <a:off x="0" y="0"/>
          <a:ext cx="0" cy="0"/>
          <a:chOff x="0" y="0"/>
          <a:chExt cx="0" cy="0"/>
        </a:xfrm>
      </p:grpSpPr>
      <p:sp>
        <p:nvSpPr>
          <p:cNvPr id="81" name="Google Shape;81;p17"/>
          <p:cNvSpPr txBox="1"/>
          <p:nvPr/>
        </p:nvSpPr>
        <p:spPr>
          <a:xfrm>
            <a:off x="1956426" y="753192"/>
            <a:ext cx="5231148" cy="492412"/>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dirty="0">
                <a:solidFill>
                  <a:srgbClr val="D9BA7F"/>
                </a:solidFill>
                <a:latin typeface="Roboto Black"/>
                <a:ea typeface="Roboto Black"/>
                <a:cs typeface="Roboto Black"/>
                <a:sym typeface="Roboto Black"/>
              </a:rPr>
              <a:t>Cronograma de la Convocatora:</a:t>
            </a:r>
            <a:endParaRPr sz="2500" dirty="0">
              <a:solidFill>
                <a:srgbClr val="D9BA7F"/>
              </a:solidFill>
              <a:latin typeface="Roboto Black"/>
              <a:ea typeface="Roboto Black"/>
              <a:cs typeface="Roboto Black"/>
              <a:sym typeface="Roboto Black"/>
            </a:endParaRPr>
          </a:p>
        </p:txBody>
      </p:sp>
      <p:pic>
        <p:nvPicPr>
          <p:cNvPr id="2" name="Imagen 1"/>
          <p:cNvPicPr>
            <a:picLocks noChangeAspect="1"/>
          </p:cNvPicPr>
          <p:nvPr/>
        </p:nvPicPr>
        <p:blipFill rotWithShape="1">
          <a:blip r:embed="rId4"/>
          <a:srcRect l="4712" t="2076" r="3339" b="2412"/>
          <a:stretch/>
        </p:blipFill>
        <p:spPr>
          <a:xfrm>
            <a:off x="2914649" y="1368812"/>
            <a:ext cx="3020786" cy="32702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6"/>
        <p:cNvGrpSpPr/>
        <p:nvPr/>
      </p:nvGrpSpPr>
      <p:grpSpPr>
        <a:xfrm>
          <a:off x="0" y="0"/>
          <a:ext cx="0" cy="0"/>
          <a:chOff x="0" y="0"/>
          <a:chExt cx="0" cy="0"/>
        </a:xfrm>
      </p:grpSpPr>
      <p:sp>
        <p:nvSpPr>
          <p:cNvPr id="89" name="Google Shape;89;p18"/>
          <p:cNvSpPr/>
          <p:nvPr/>
        </p:nvSpPr>
        <p:spPr>
          <a:xfrm>
            <a:off x="1103900" y="1384400"/>
            <a:ext cx="6115950" cy="3418059"/>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90" name="Google Shape;90;p18"/>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633024" y="643800"/>
            <a:ext cx="5135873" cy="569356"/>
          </a:xfrm>
          <a:prstGeom prst="rect">
            <a:avLst/>
          </a:prstGeom>
          <a:noFill/>
          <a:ln>
            <a:noFill/>
          </a:ln>
        </p:spPr>
        <p:txBody>
          <a:bodyPr spcFirstLastPara="1" wrap="square" lIns="91425" tIns="91425" rIns="91425" bIns="91425" anchor="t" anchorCtr="0">
            <a:spAutoFit/>
          </a:bodyPr>
          <a:lstStyle/>
          <a:p>
            <a:pPr lvl="0"/>
            <a:r>
              <a:rPr lang="es-CO" sz="2500" dirty="0">
                <a:solidFill>
                  <a:srgbClr val="003B74"/>
                </a:solidFill>
                <a:latin typeface="Roboto Black"/>
                <a:ea typeface="Roboto Black"/>
                <a:cs typeface="Roboto Black"/>
                <a:sym typeface="Roboto Black"/>
              </a:rPr>
              <a:t>Cronograma de la Convocatoria</a:t>
            </a:r>
          </a:p>
        </p:txBody>
      </p:sp>
      <p:pic>
        <p:nvPicPr>
          <p:cNvPr id="103" name="Google Shape;103;p18"/>
          <p:cNvPicPr preferRelativeResize="0"/>
          <p:nvPr/>
        </p:nvPicPr>
        <p:blipFill>
          <a:blip r:embed="rId4">
            <a:alphaModFix/>
          </a:blip>
          <a:stretch>
            <a:fillRect/>
          </a:stretch>
        </p:blipFill>
        <p:spPr>
          <a:xfrm>
            <a:off x="1299648" y="4052350"/>
            <a:ext cx="534525" cy="532950"/>
          </a:xfrm>
          <a:prstGeom prst="rect">
            <a:avLst/>
          </a:prstGeom>
          <a:noFill/>
          <a:ln>
            <a:noFill/>
          </a:ln>
        </p:spPr>
      </p:pic>
      <p:pic>
        <p:nvPicPr>
          <p:cNvPr id="3" name="Imagen 2"/>
          <p:cNvPicPr>
            <a:picLocks noChangeAspect="1"/>
          </p:cNvPicPr>
          <p:nvPr/>
        </p:nvPicPr>
        <p:blipFill>
          <a:blip r:embed="rId5"/>
          <a:stretch>
            <a:fillRect/>
          </a:stretch>
        </p:blipFill>
        <p:spPr>
          <a:xfrm>
            <a:off x="1769327" y="1477975"/>
            <a:ext cx="4638906" cy="31370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p:nvPr/>
        </p:nvSpPr>
        <p:spPr>
          <a:xfrm>
            <a:off x="3253486" y="1851106"/>
            <a:ext cx="2143707" cy="2065582"/>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0" name="Google Shape;130;p20"/>
          <p:cNvSpPr/>
          <p:nvPr/>
        </p:nvSpPr>
        <p:spPr>
          <a:xfrm>
            <a:off x="687597" y="1851106"/>
            <a:ext cx="2143707" cy="2065582"/>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1" name="Google Shape;131;p20"/>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2" name="Google Shape;132;p20"/>
          <p:cNvSpPr txBox="1"/>
          <p:nvPr/>
        </p:nvSpPr>
        <p:spPr>
          <a:xfrm>
            <a:off x="368775" y="511906"/>
            <a:ext cx="6538744"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2500" dirty="0">
                <a:solidFill>
                  <a:srgbClr val="003B74"/>
                </a:solidFill>
                <a:latin typeface="Roboto Black"/>
                <a:ea typeface="Roboto Black"/>
                <a:cs typeface="Roboto Black"/>
                <a:sym typeface="Roboto Black"/>
              </a:rPr>
              <a:t>Estrategia institucional para Productos de Apropiación Social del Conocimiento:</a:t>
            </a:r>
            <a:endParaRPr sz="2500" dirty="0">
              <a:solidFill>
                <a:srgbClr val="003B74"/>
              </a:solidFill>
              <a:latin typeface="Roboto Black"/>
              <a:ea typeface="Roboto Black"/>
              <a:cs typeface="Roboto Black"/>
              <a:sym typeface="Roboto Black"/>
            </a:endParaRPr>
          </a:p>
        </p:txBody>
      </p:sp>
      <p:sp>
        <p:nvSpPr>
          <p:cNvPr id="134" name="Google Shape;134;p20"/>
          <p:cNvSpPr txBox="1"/>
          <p:nvPr/>
        </p:nvSpPr>
        <p:spPr>
          <a:xfrm>
            <a:off x="894772" y="2700534"/>
            <a:ext cx="1724181" cy="120029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100" dirty="0">
                <a:solidFill>
                  <a:schemeClr val="dk2"/>
                </a:solidFill>
                <a:latin typeface="Roboto"/>
                <a:ea typeface="Roboto"/>
                <a:cs typeface="Roboto"/>
                <a:sym typeface="Roboto"/>
              </a:rPr>
              <a:t>Base de datos convocatoria 894 de 2021</a:t>
            </a:r>
          </a:p>
          <a:p>
            <a:pPr marL="0" lvl="0" indent="0" algn="l" rtl="0">
              <a:spcBef>
                <a:spcPts val="0"/>
              </a:spcBef>
              <a:spcAft>
                <a:spcPts val="0"/>
              </a:spcAft>
              <a:buNone/>
            </a:pPr>
            <a:r>
              <a:rPr lang="es" sz="1100" dirty="0">
                <a:solidFill>
                  <a:schemeClr val="dk2"/>
                </a:solidFill>
                <a:latin typeface="Roboto"/>
                <a:ea typeface="Roboto"/>
                <a:cs typeface="Roboto"/>
                <a:sym typeface="Roboto"/>
              </a:rPr>
              <a:t>Solicitud de información de la producción de ASC de cada grupo </a:t>
            </a:r>
            <a:endParaRPr sz="1200" dirty="0">
              <a:solidFill>
                <a:schemeClr val="dk2"/>
              </a:solidFill>
              <a:latin typeface="Roboto"/>
              <a:ea typeface="Roboto"/>
              <a:cs typeface="Roboto"/>
              <a:sym typeface="Roboto"/>
            </a:endParaRPr>
          </a:p>
        </p:txBody>
      </p:sp>
      <p:pic>
        <p:nvPicPr>
          <p:cNvPr id="136" name="Google Shape;136;p20"/>
          <p:cNvPicPr preferRelativeResize="0"/>
          <p:nvPr/>
        </p:nvPicPr>
        <p:blipFill>
          <a:blip r:embed="rId3">
            <a:alphaModFix/>
          </a:blip>
          <a:stretch>
            <a:fillRect/>
          </a:stretch>
        </p:blipFill>
        <p:spPr>
          <a:xfrm>
            <a:off x="4790217" y="1999661"/>
            <a:ext cx="404054" cy="548338"/>
          </a:xfrm>
          <a:prstGeom prst="rect">
            <a:avLst/>
          </a:prstGeom>
          <a:noFill/>
          <a:ln>
            <a:noFill/>
          </a:ln>
        </p:spPr>
      </p:pic>
      <p:sp>
        <p:nvSpPr>
          <p:cNvPr id="137" name="Google Shape;137;p20"/>
          <p:cNvSpPr txBox="1"/>
          <p:nvPr/>
        </p:nvSpPr>
        <p:spPr>
          <a:xfrm>
            <a:off x="837125" y="2131629"/>
            <a:ext cx="145542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dirty="0">
                <a:solidFill>
                  <a:srgbClr val="003B74"/>
                </a:solidFill>
                <a:latin typeface="Roboto Black"/>
                <a:ea typeface="Roboto Black"/>
                <a:cs typeface="Roboto Black"/>
                <a:sym typeface="Roboto Black"/>
              </a:rPr>
              <a:t>Recolección de la información</a:t>
            </a:r>
            <a:endParaRPr sz="1600" dirty="0">
              <a:solidFill>
                <a:srgbClr val="003B74"/>
              </a:solidFill>
              <a:latin typeface="Roboto Black"/>
              <a:ea typeface="Roboto Black"/>
              <a:cs typeface="Roboto Black"/>
              <a:sym typeface="Roboto Black"/>
            </a:endParaRPr>
          </a:p>
        </p:txBody>
      </p:sp>
      <p:sp>
        <p:nvSpPr>
          <p:cNvPr id="139" name="Google Shape;139;p20"/>
          <p:cNvSpPr txBox="1"/>
          <p:nvPr/>
        </p:nvSpPr>
        <p:spPr>
          <a:xfrm>
            <a:off x="3463248" y="2655897"/>
            <a:ext cx="1724181"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dirty="0">
                <a:solidFill>
                  <a:schemeClr val="dk2"/>
                </a:solidFill>
                <a:latin typeface="Roboto"/>
                <a:ea typeface="Roboto"/>
                <a:cs typeface="Roboto"/>
                <a:sym typeface="Roboto"/>
              </a:rPr>
              <a:t>Registro de metadados en el repositorio*</a:t>
            </a:r>
            <a:endParaRPr sz="1300" dirty="0">
              <a:solidFill>
                <a:schemeClr val="dk2"/>
              </a:solidFill>
              <a:latin typeface="Roboto"/>
              <a:ea typeface="Roboto"/>
              <a:cs typeface="Roboto"/>
              <a:sym typeface="Roboto"/>
            </a:endParaRPr>
          </a:p>
        </p:txBody>
      </p:sp>
      <p:sp>
        <p:nvSpPr>
          <p:cNvPr id="140" name="Google Shape;140;p20"/>
          <p:cNvSpPr txBox="1"/>
          <p:nvPr/>
        </p:nvSpPr>
        <p:spPr>
          <a:xfrm>
            <a:off x="3367629" y="2126727"/>
            <a:ext cx="126046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dirty="0">
                <a:solidFill>
                  <a:srgbClr val="003B74"/>
                </a:solidFill>
                <a:latin typeface="Roboto Black"/>
                <a:ea typeface="Roboto Black"/>
                <a:cs typeface="Roboto Black"/>
                <a:sym typeface="Roboto Black"/>
              </a:rPr>
              <a:t>Catalogación </a:t>
            </a:r>
            <a:endParaRPr sz="1600" dirty="0">
              <a:solidFill>
                <a:srgbClr val="003B74"/>
              </a:solidFill>
              <a:latin typeface="Roboto Black"/>
              <a:ea typeface="Roboto Black"/>
              <a:cs typeface="Roboto Black"/>
              <a:sym typeface="Roboto Black"/>
            </a:endParaRPr>
          </a:p>
        </p:txBody>
      </p:sp>
      <p:pic>
        <p:nvPicPr>
          <p:cNvPr id="14" name="Google Shape;136;p20"/>
          <p:cNvPicPr preferRelativeResize="0"/>
          <p:nvPr/>
        </p:nvPicPr>
        <p:blipFill>
          <a:blip r:embed="rId3">
            <a:alphaModFix/>
          </a:blip>
          <a:stretch>
            <a:fillRect/>
          </a:stretch>
        </p:blipFill>
        <p:spPr>
          <a:xfrm>
            <a:off x="2247249" y="1959635"/>
            <a:ext cx="404054" cy="548338"/>
          </a:xfrm>
          <a:prstGeom prst="rect">
            <a:avLst/>
          </a:prstGeom>
          <a:noFill/>
          <a:ln>
            <a:noFill/>
          </a:ln>
        </p:spPr>
      </p:pic>
      <p:sp>
        <p:nvSpPr>
          <p:cNvPr id="15" name="Google Shape;129;p20"/>
          <p:cNvSpPr/>
          <p:nvPr/>
        </p:nvSpPr>
        <p:spPr>
          <a:xfrm>
            <a:off x="5821959" y="1847392"/>
            <a:ext cx="2143707" cy="2065582"/>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pic>
        <p:nvPicPr>
          <p:cNvPr id="16" name="Google Shape;136;p20"/>
          <p:cNvPicPr preferRelativeResize="0"/>
          <p:nvPr/>
        </p:nvPicPr>
        <p:blipFill>
          <a:blip r:embed="rId3">
            <a:alphaModFix/>
          </a:blip>
          <a:stretch>
            <a:fillRect/>
          </a:stretch>
        </p:blipFill>
        <p:spPr>
          <a:xfrm>
            <a:off x="7254612" y="1995947"/>
            <a:ext cx="404054" cy="548338"/>
          </a:xfrm>
          <a:prstGeom prst="rect">
            <a:avLst/>
          </a:prstGeom>
          <a:noFill/>
          <a:ln>
            <a:noFill/>
          </a:ln>
        </p:spPr>
      </p:pic>
      <p:sp>
        <p:nvSpPr>
          <p:cNvPr id="17" name="Google Shape;139;p20"/>
          <p:cNvSpPr txBox="1"/>
          <p:nvPr/>
        </p:nvSpPr>
        <p:spPr>
          <a:xfrm>
            <a:off x="6001985" y="2527478"/>
            <a:ext cx="1724181" cy="120029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100" dirty="0">
                <a:solidFill>
                  <a:schemeClr val="dk2"/>
                </a:solidFill>
                <a:latin typeface="Roboto"/>
                <a:ea typeface="Roboto"/>
                <a:cs typeface="Roboto"/>
                <a:sym typeface="Roboto"/>
              </a:rPr>
              <a:t>Se enviarán a los lideres de los grupos las URLs, donde se alojarán los productos y soportes para que estos sean registrados en el CvLAC</a:t>
            </a:r>
          </a:p>
        </p:txBody>
      </p:sp>
      <p:sp>
        <p:nvSpPr>
          <p:cNvPr id="18" name="Google Shape;140;p20"/>
          <p:cNvSpPr txBox="1"/>
          <p:nvPr/>
        </p:nvSpPr>
        <p:spPr>
          <a:xfrm>
            <a:off x="5936102" y="2123013"/>
            <a:ext cx="126046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dirty="0">
                <a:solidFill>
                  <a:srgbClr val="003B74"/>
                </a:solidFill>
                <a:latin typeface="Roboto Black"/>
                <a:ea typeface="Roboto Black"/>
                <a:cs typeface="Roboto Black"/>
                <a:sym typeface="Roboto Black"/>
              </a:rPr>
              <a:t>URL y CvLAC</a:t>
            </a:r>
            <a:endParaRPr sz="1600" dirty="0">
              <a:solidFill>
                <a:srgbClr val="003B74"/>
              </a:solidFill>
              <a:latin typeface="Roboto Black"/>
              <a:ea typeface="Roboto Black"/>
              <a:cs typeface="Roboto Black"/>
              <a:sym typeface="Roboto Black"/>
            </a:endParaRPr>
          </a:p>
        </p:txBody>
      </p:sp>
      <p:sp>
        <p:nvSpPr>
          <p:cNvPr id="19" name="Google Shape;113;p19"/>
          <p:cNvSpPr/>
          <p:nvPr/>
        </p:nvSpPr>
        <p:spPr>
          <a:xfrm>
            <a:off x="1146297" y="4143138"/>
            <a:ext cx="6963600" cy="630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4;p19"/>
          <p:cNvSpPr txBox="1"/>
          <p:nvPr/>
        </p:nvSpPr>
        <p:spPr>
          <a:xfrm>
            <a:off x="1967146" y="4181238"/>
            <a:ext cx="6076599"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100" dirty="0">
                <a:solidFill>
                  <a:srgbClr val="003B74"/>
                </a:solidFill>
                <a:latin typeface="Roboto"/>
                <a:ea typeface="Roboto"/>
                <a:cs typeface="Roboto"/>
                <a:sym typeface="Roboto"/>
              </a:rPr>
              <a:t>* Por dificultades con el cumplimiento de requisitos para la catalogación de la producción de ASC en el repositorio institucional, la VIP contratará un repositorio propio para tal fin. </a:t>
            </a:r>
            <a:endParaRPr sz="1200" dirty="0">
              <a:solidFill>
                <a:srgbClr val="003B74"/>
              </a:solidFill>
              <a:latin typeface="Roboto"/>
              <a:ea typeface="Roboto"/>
              <a:cs typeface="Roboto"/>
              <a:sym typeface="Roboto"/>
            </a:endParaRPr>
          </a:p>
        </p:txBody>
      </p:sp>
      <p:pic>
        <p:nvPicPr>
          <p:cNvPr id="22" name="Google Shape;95;p18"/>
          <p:cNvPicPr preferRelativeResize="0"/>
          <p:nvPr/>
        </p:nvPicPr>
        <p:blipFill>
          <a:blip r:embed="rId4">
            <a:alphaModFix/>
          </a:blip>
          <a:stretch>
            <a:fillRect/>
          </a:stretch>
        </p:blipFill>
        <p:spPr>
          <a:xfrm>
            <a:off x="1442225" y="4216406"/>
            <a:ext cx="384428" cy="471627"/>
          </a:xfrm>
          <a:prstGeom prst="rect">
            <a:avLst/>
          </a:prstGeom>
          <a:noFill/>
          <a:ln>
            <a:noFill/>
          </a:ln>
        </p:spPr>
      </p:pic>
    </p:spTree>
    <p:extLst>
      <p:ext uri="{BB962C8B-B14F-4D97-AF65-F5344CB8AC3E}">
        <p14:creationId xmlns:p14="http://schemas.microsoft.com/office/powerpoint/2010/main" val="174590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387698" y="487971"/>
            <a:ext cx="6860594" cy="800189"/>
          </a:xfrm>
          <a:prstGeom prst="rect">
            <a:avLst/>
          </a:prstGeom>
          <a:noFill/>
          <a:ln>
            <a:noFill/>
          </a:ln>
        </p:spPr>
        <p:txBody>
          <a:bodyPr spcFirstLastPara="1" wrap="square" lIns="91425" tIns="91425" rIns="91425" bIns="91425" anchor="t" anchorCtr="0">
            <a:spAutoFit/>
          </a:bodyPr>
          <a:lstStyle/>
          <a:p>
            <a:pPr lvl="0">
              <a:lnSpc>
                <a:spcPct val="80000"/>
              </a:lnSpc>
            </a:pPr>
            <a:r>
              <a:rPr lang="es-ES" sz="2500" dirty="0">
                <a:solidFill>
                  <a:srgbClr val="003B74"/>
                </a:solidFill>
                <a:latin typeface="Roboto Black"/>
                <a:ea typeface="Roboto Black"/>
                <a:cs typeface="Roboto Black"/>
                <a:sym typeface="Roboto Black"/>
              </a:rPr>
              <a:t>Cambios para el proceso de reconocimiento y medición de grupos e investigadores 2024:</a:t>
            </a:r>
          </a:p>
        </p:txBody>
      </p:sp>
      <p:sp>
        <p:nvSpPr>
          <p:cNvPr id="61" name="Google Shape;61;p14"/>
          <p:cNvSpPr txBox="1"/>
          <p:nvPr/>
        </p:nvSpPr>
        <p:spPr>
          <a:xfrm>
            <a:off x="528947" y="1652716"/>
            <a:ext cx="4571100" cy="2954625"/>
          </a:xfrm>
          <a:prstGeom prst="rect">
            <a:avLst/>
          </a:prstGeom>
          <a:noFill/>
          <a:ln>
            <a:noFill/>
          </a:ln>
        </p:spPr>
        <p:txBody>
          <a:bodyPr spcFirstLastPara="1" wrap="square" lIns="91425" tIns="91425" rIns="91425" bIns="91425" anchor="t" anchorCtr="0">
            <a:spAutoFit/>
          </a:bodyPr>
          <a:lstStyle/>
          <a:p>
            <a:pPr marL="228600" lvl="0" indent="-228600">
              <a:buFont typeface="+mj-lt"/>
              <a:buAutoNum type="arabicPeriod"/>
            </a:pPr>
            <a:r>
              <a:rPr lang="es-ES" sz="1200" dirty="0">
                <a:solidFill>
                  <a:schemeClr val="dk2"/>
                </a:solidFill>
                <a:latin typeface="Roboto"/>
                <a:ea typeface="Roboto"/>
                <a:cs typeface="Roboto"/>
                <a:sym typeface="Roboto"/>
              </a:rPr>
              <a:t>Cambio en la ponderación del indicador de grupo de investigación haciendo énfasis en los productos de Apropiación Social del Conocimiento y creando una ponderación nueva para productos de Divulgación Pública de la Ciencia. </a:t>
            </a:r>
          </a:p>
          <a:p>
            <a:pPr marL="228600" lvl="0" indent="-228600">
              <a:buFont typeface="+mj-lt"/>
              <a:buAutoNum type="arabicPeriod"/>
            </a:pPr>
            <a:endParaRPr lang="es-ES" sz="1200" dirty="0">
              <a:solidFill>
                <a:schemeClr val="dk2"/>
              </a:solidFill>
              <a:latin typeface="Roboto"/>
              <a:ea typeface="Roboto"/>
              <a:cs typeface="Roboto"/>
              <a:sym typeface="Roboto"/>
            </a:endParaRPr>
          </a:p>
          <a:p>
            <a:pPr marL="228600" lvl="0" indent="-228600">
              <a:buFont typeface="+mj-lt"/>
              <a:buAutoNum type="arabicPeriod"/>
            </a:pPr>
            <a:r>
              <a:rPr lang="es-ES" sz="1200" dirty="0">
                <a:solidFill>
                  <a:schemeClr val="dk2"/>
                </a:solidFill>
                <a:latin typeface="Roboto"/>
                <a:ea typeface="Roboto"/>
                <a:cs typeface="Roboto"/>
                <a:sym typeface="Roboto"/>
              </a:rPr>
              <a:t>Inclusión de una mayor ponderación a artículos de investigación que hayan sido publicados en revistas de acceso abierto.</a:t>
            </a:r>
          </a:p>
          <a:p>
            <a:pPr marL="228600" lvl="0" indent="-228600">
              <a:buFont typeface="+mj-lt"/>
              <a:buAutoNum type="arabicPeriod"/>
            </a:pPr>
            <a:endParaRPr lang="es-ES" sz="1200" dirty="0">
              <a:solidFill>
                <a:schemeClr val="dk2"/>
              </a:solidFill>
              <a:latin typeface="Roboto"/>
              <a:ea typeface="Roboto"/>
              <a:cs typeface="Roboto"/>
              <a:sym typeface="Roboto"/>
            </a:endParaRPr>
          </a:p>
          <a:p>
            <a:pPr marL="228600" lvl="0" indent="-228600">
              <a:buFont typeface="+mj-lt"/>
              <a:buAutoNum type="arabicPeriod"/>
            </a:pPr>
            <a:r>
              <a:rPr lang="es-ES" sz="1200" dirty="0">
                <a:solidFill>
                  <a:schemeClr val="dk2"/>
                </a:solidFill>
                <a:latin typeface="Roboto"/>
                <a:ea typeface="Roboto"/>
                <a:cs typeface="Roboto"/>
                <a:sym typeface="Roboto"/>
              </a:rPr>
              <a:t>Ventanas de observación diferenciadas para mujeres cuyos hijos hayan nacido dentro de la ventana de observación definida (Ver condiciones en la sección “2.1.2.1 Política Pública de equidad de Género para las Mujeres”) aplicable al proceso de reconocimiento de investigadores.</a:t>
            </a:r>
          </a:p>
        </p:txBody>
      </p:sp>
      <p:pic>
        <p:nvPicPr>
          <p:cNvPr id="62" name="Google Shape;62;p14"/>
          <p:cNvPicPr preferRelativeResize="0"/>
          <p:nvPr/>
        </p:nvPicPr>
        <p:blipFill>
          <a:blip r:embed="rId4">
            <a:alphaModFix/>
          </a:blip>
          <a:stretch>
            <a:fillRect/>
          </a:stretch>
        </p:blipFill>
        <p:spPr>
          <a:xfrm>
            <a:off x="5537525" y="1782951"/>
            <a:ext cx="2798025" cy="2324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 name="Imagen 4"/>
          <p:cNvPicPr>
            <a:picLocks noChangeAspect="1"/>
          </p:cNvPicPr>
          <p:nvPr/>
        </p:nvPicPr>
        <p:blipFill>
          <a:blip r:embed="rId4"/>
          <a:stretch>
            <a:fillRect/>
          </a:stretch>
        </p:blipFill>
        <p:spPr>
          <a:xfrm>
            <a:off x="1213265" y="2209263"/>
            <a:ext cx="6181220" cy="2503985"/>
          </a:xfrm>
          <a:prstGeom prst="rect">
            <a:avLst/>
          </a:prstGeom>
        </p:spPr>
      </p:pic>
      <p:sp>
        <p:nvSpPr>
          <p:cNvPr id="11" name="Google Shape;60;p14"/>
          <p:cNvSpPr txBox="1"/>
          <p:nvPr/>
        </p:nvSpPr>
        <p:spPr>
          <a:xfrm>
            <a:off x="1717289" y="1694207"/>
            <a:ext cx="5697894" cy="381613"/>
          </a:xfrm>
          <a:prstGeom prst="rect">
            <a:avLst/>
          </a:prstGeom>
          <a:noFill/>
          <a:ln>
            <a:noFill/>
          </a:ln>
        </p:spPr>
        <p:txBody>
          <a:bodyPr spcFirstLastPara="1" wrap="square" lIns="91425" tIns="91425" rIns="91425" bIns="91425" anchor="t" anchorCtr="0">
            <a:spAutoFit/>
          </a:bodyPr>
          <a:lstStyle/>
          <a:p>
            <a:pPr lvl="0">
              <a:lnSpc>
                <a:spcPct val="80000"/>
              </a:lnSpc>
            </a:pPr>
            <a:r>
              <a:rPr lang="es-ES" sz="1600" dirty="0">
                <a:solidFill>
                  <a:srgbClr val="003B74"/>
                </a:solidFill>
                <a:latin typeface="Roboto Black"/>
                <a:ea typeface="Roboto Black"/>
                <a:cs typeface="Roboto Black"/>
                <a:sym typeface="Roboto Black"/>
              </a:rPr>
              <a:t>Artículos publicados en revistas indexadas en A1 y A2</a:t>
            </a:r>
          </a:p>
        </p:txBody>
      </p:sp>
      <p:sp>
        <p:nvSpPr>
          <p:cNvPr id="12" name="Google Shape;60;p14"/>
          <p:cNvSpPr txBox="1"/>
          <p:nvPr/>
        </p:nvSpPr>
        <p:spPr>
          <a:xfrm>
            <a:off x="252761" y="617415"/>
            <a:ext cx="7575395" cy="677078"/>
          </a:xfrm>
          <a:prstGeom prst="rect">
            <a:avLst/>
          </a:prstGeom>
          <a:noFill/>
          <a:ln>
            <a:noFill/>
          </a:ln>
        </p:spPr>
        <p:txBody>
          <a:bodyPr spcFirstLastPara="1" wrap="square" lIns="91425" tIns="91425" rIns="91425" bIns="91425" anchor="t" anchorCtr="0">
            <a:spAutoFit/>
          </a:bodyPr>
          <a:lstStyle/>
          <a:p>
            <a:pPr lvl="0" algn="ctr">
              <a:lnSpc>
                <a:spcPct val="80000"/>
              </a:lnSpc>
            </a:pPr>
            <a:r>
              <a:rPr lang="es-ES" sz="2000" dirty="0">
                <a:solidFill>
                  <a:srgbClr val="003B74"/>
                </a:solidFill>
                <a:latin typeface="Roboto Black"/>
                <a:ea typeface="Roboto Black"/>
                <a:cs typeface="Roboto Black"/>
                <a:sym typeface="Roboto Black"/>
              </a:rPr>
              <a:t>Mayor ponderación a artículos publicados en revistas de acceso abierto</a:t>
            </a:r>
          </a:p>
        </p:txBody>
      </p:sp>
    </p:spTree>
    <p:extLst>
      <p:ext uri="{BB962C8B-B14F-4D97-AF65-F5344CB8AC3E}">
        <p14:creationId xmlns:p14="http://schemas.microsoft.com/office/powerpoint/2010/main" val="40823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4"/>
          <a:stretch>
            <a:fillRect/>
          </a:stretch>
        </p:blipFill>
        <p:spPr>
          <a:xfrm>
            <a:off x="3174359" y="75155"/>
            <a:ext cx="3675477" cy="4087968"/>
          </a:xfrm>
          <a:prstGeom prst="rect">
            <a:avLst/>
          </a:prstGeom>
        </p:spPr>
      </p:pic>
      <p:sp>
        <p:nvSpPr>
          <p:cNvPr id="6" name="Google Shape;60;p14"/>
          <p:cNvSpPr txBox="1"/>
          <p:nvPr/>
        </p:nvSpPr>
        <p:spPr>
          <a:xfrm>
            <a:off x="480245" y="1492564"/>
            <a:ext cx="2426507" cy="1169521"/>
          </a:xfrm>
          <a:prstGeom prst="rect">
            <a:avLst/>
          </a:prstGeom>
          <a:noFill/>
          <a:ln>
            <a:noFill/>
          </a:ln>
        </p:spPr>
        <p:txBody>
          <a:bodyPr spcFirstLastPara="1" wrap="square" lIns="91425" tIns="91425" rIns="91425" bIns="91425" anchor="t" anchorCtr="0">
            <a:spAutoFit/>
          </a:bodyPr>
          <a:lstStyle/>
          <a:p>
            <a:pPr lvl="0">
              <a:lnSpc>
                <a:spcPct val="80000"/>
              </a:lnSpc>
            </a:pPr>
            <a:r>
              <a:rPr lang="es-ES" sz="2000" dirty="0">
                <a:solidFill>
                  <a:srgbClr val="003B74"/>
                </a:solidFill>
                <a:latin typeface="Roboto Black"/>
                <a:ea typeface="Roboto Black"/>
                <a:cs typeface="Roboto Black"/>
                <a:sym typeface="Roboto Black"/>
              </a:rPr>
              <a:t>Artículos publicados en revistas indexadas en B y C</a:t>
            </a:r>
          </a:p>
        </p:txBody>
      </p:sp>
      <p:sp>
        <p:nvSpPr>
          <p:cNvPr id="7" name="Google Shape;101;p18"/>
          <p:cNvSpPr/>
          <p:nvPr/>
        </p:nvSpPr>
        <p:spPr>
          <a:xfrm>
            <a:off x="1162574" y="4249819"/>
            <a:ext cx="6963600" cy="630300"/>
          </a:xfrm>
          <a:prstGeom prst="roundRect">
            <a:avLst>
              <a:gd name="adj" fmla="val 16667"/>
            </a:avLst>
          </a:prstGeom>
          <a:solidFill>
            <a:srgbClr val="003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p18"/>
          <p:cNvSpPr txBox="1"/>
          <p:nvPr/>
        </p:nvSpPr>
        <p:spPr>
          <a:xfrm>
            <a:off x="1983424" y="4221013"/>
            <a:ext cx="6142750" cy="738633"/>
          </a:xfrm>
          <a:prstGeom prst="rect">
            <a:avLst/>
          </a:prstGeom>
          <a:noFill/>
          <a:ln>
            <a:noFill/>
          </a:ln>
        </p:spPr>
        <p:txBody>
          <a:bodyPr spcFirstLastPara="1" wrap="square" lIns="91425" tIns="91425" rIns="91425" bIns="91425" anchor="t" anchorCtr="0">
            <a:spAutoFit/>
          </a:bodyPr>
          <a:lstStyle/>
          <a:p>
            <a:pPr lvl="0"/>
            <a:r>
              <a:rPr lang="es" sz="900" dirty="0">
                <a:solidFill>
                  <a:schemeClr val="lt1"/>
                </a:solidFill>
                <a:latin typeface="Roboto"/>
                <a:ea typeface="Roboto"/>
                <a:cs typeface="Roboto"/>
                <a:sym typeface="Roboto"/>
              </a:rPr>
              <a:t>Los artículos publicados en revistas categoría D los cuales son publicados en revistas </a:t>
            </a:r>
            <a:r>
              <a:rPr lang="es-ES" sz="900" dirty="0">
                <a:solidFill>
                  <a:schemeClr val="lt1"/>
                </a:solidFill>
                <a:latin typeface="Roboto"/>
                <a:ea typeface="Roboto"/>
                <a:cs typeface="Roboto"/>
                <a:sym typeface="Roboto"/>
              </a:rPr>
              <a:t>que se encuentren en dos (2) o más bases bibliográficas con comité científico de selección y que sean de acceso abierto, también tendrán pesos relativos discriminados, pero no los colocamos porque la información no es clara en el modelo (se consultará a Minciencias).</a:t>
            </a:r>
            <a:endParaRPr sz="1000" dirty="0">
              <a:solidFill>
                <a:schemeClr val="lt1"/>
              </a:solidFill>
              <a:latin typeface="Roboto"/>
              <a:ea typeface="Roboto"/>
              <a:cs typeface="Roboto"/>
              <a:sym typeface="Roboto"/>
            </a:endParaRPr>
          </a:p>
        </p:txBody>
      </p:sp>
      <p:pic>
        <p:nvPicPr>
          <p:cNvPr id="9" name="Google Shape;103;p18"/>
          <p:cNvPicPr preferRelativeResize="0"/>
          <p:nvPr/>
        </p:nvPicPr>
        <p:blipFill>
          <a:blip r:embed="rId5">
            <a:alphaModFix/>
          </a:blip>
          <a:stretch>
            <a:fillRect/>
          </a:stretch>
        </p:blipFill>
        <p:spPr>
          <a:xfrm>
            <a:off x="1372022" y="4298494"/>
            <a:ext cx="534525" cy="532950"/>
          </a:xfrm>
          <a:prstGeom prst="rect">
            <a:avLst/>
          </a:prstGeom>
          <a:noFill/>
          <a:ln>
            <a:noFill/>
          </a:ln>
        </p:spPr>
      </p:pic>
    </p:spTree>
    <p:extLst>
      <p:ext uri="{BB962C8B-B14F-4D97-AF65-F5344CB8AC3E}">
        <p14:creationId xmlns:p14="http://schemas.microsoft.com/office/powerpoint/2010/main" val="1981416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4"/>
          <a:stretch>
            <a:fillRect/>
          </a:stretch>
        </p:blipFill>
        <p:spPr>
          <a:xfrm>
            <a:off x="766575" y="513283"/>
            <a:ext cx="5531197" cy="1902815"/>
          </a:xfrm>
          <a:prstGeom prst="rect">
            <a:avLst/>
          </a:prstGeom>
        </p:spPr>
      </p:pic>
      <p:pic>
        <p:nvPicPr>
          <p:cNvPr id="8" name="Imagen 7"/>
          <p:cNvPicPr>
            <a:picLocks noChangeAspect="1"/>
          </p:cNvPicPr>
          <p:nvPr/>
        </p:nvPicPr>
        <p:blipFill>
          <a:blip r:embed="rId5"/>
          <a:stretch>
            <a:fillRect/>
          </a:stretch>
        </p:blipFill>
        <p:spPr>
          <a:xfrm>
            <a:off x="2943922" y="2761596"/>
            <a:ext cx="5493833" cy="2281809"/>
          </a:xfrm>
          <a:prstGeom prst="rect">
            <a:avLst/>
          </a:prstGeom>
        </p:spPr>
      </p:pic>
    </p:spTree>
    <p:extLst>
      <p:ext uri="{BB962C8B-B14F-4D97-AF65-F5344CB8AC3E}">
        <p14:creationId xmlns:p14="http://schemas.microsoft.com/office/powerpoint/2010/main" val="219378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4" name="Imagen 3"/>
          <p:cNvPicPr>
            <a:picLocks noChangeAspect="1"/>
          </p:cNvPicPr>
          <p:nvPr/>
        </p:nvPicPr>
        <p:blipFill>
          <a:blip r:embed="rId4"/>
          <a:stretch>
            <a:fillRect/>
          </a:stretch>
        </p:blipFill>
        <p:spPr>
          <a:xfrm>
            <a:off x="315572" y="230984"/>
            <a:ext cx="6033190" cy="2530612"/>
          </a:xfrm>
          <a:prstGeom prst="rect">
            <a:avLst/>
          </a:prstGeom>
        </p:spPr>
      </p:pic>
      <p:pic>
        <p:nvPicPr>
          <p:cNvPr id="7" name="Imagen 6"/>
          <p:cNvPicPr>
            <a:picLocks noChangeAspect="1"/>
          </p:cNvPicPr>
          <p:nvPr/>
        </p:nvPicPr>
        <p:blipFill>
          <a:blip r:embed="rId5"/>
          <a:stretch>
            <a:fillRect/>
          </a:stretch>
        </p:blipFill>
        <p:spPr>
          <a:xfrm>
            <a:off x="2824974" y="2761596"/>
            <a:ext cx="5761463" cy="2214356"/>
          </a:xfrm>
          <a:prstGeom prst="rect">
            <a:avLst/>
          </a:prstGeom>
        </p:spPr>
      </p:pic>
    </p:spTree>
    <p:extLst>
      <p:ext uri="{BB962C8B-B14F-4D97-AF65-F5344CB8AC3E}">
        <p14:creationId xmlns:p14="http://schemas.microsoft.com/office/powerpoint/2010/main" val="170496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6"/>
        <p:cNvGrpSpPr/>
        <p:nvPr/>
      </p:nvGrpSpPr>
      <p:grpSpPr>
        <a:xfrm>
          <a:off x="0" y="0"/>
          <a:ext cx="0" cy="0"/>
          <a:chOff x="0" y="0"/>
          <a:chExt cx="0" cy="0"/>
        </a:xfrm>
      </p:grpSpPr>
      <p:sp>
        <p:nvSpPr>
          <p:cNvPr id="67" name="Google Shape;67;p15"/>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 name="Google Shape;68;p15"/>
          <p:cNvSpPr txBox="1"/>
          <p:nvPr/>
        </p:nvSpPr>
        <p:spPr>
          <a:xfrm>
            <a:off x="633025" y="2374498"/>
            <a:ext cx="4862400" cy="1415742"/>
          </a:xfrm>
          <a:prstGeom prst="rect">
            <a:avLst/>
          </a:prstGeom>
          <a:noFill/>
          <a:ln>
            <a:noFill/>
          </a:ln>
        </p:spPr>
        <p:txBody>
          <a:bodyPr spcFirstLastPara="1" wrap="square" lIns="91425" tIns="91425" rIns="91425" bIns="91425" anchor="t" anchorCtr="0">
            <a:spAutoFit/>
          </a:bodyPr>
          <a:lstStyle/>
          <a:p>
            <a:pPr lvl="0" algn="just"/>
            <a:r>
              <a:rPr lang="es-ES" sz="1600" dirty="0">
                <a:solidFill>
                  <a:schemeClr val="lt1"/>
                </a:solidFill>
                <a:latin typeface="Roboto"/>
                <a:ea typeface="Roboto"/>
                <a:cs typeface="Roboto"/>
                <a:sym typeface="Roboto"/>
              </a:rPr>
              <a:t>La ventana de observación para la Convocatoria de reconocimiento y medición de grupos de investigación y reconocimiento de investigadores - 2024, será entre el 1 de enero de 2019 y el 31 de diciembre de 2023.</a:t>
            </a:r>
            <a:endParaRPr sz="1800" dirty="0">
              <a:solidFill>
                <a:schemeClr val="lt1"/>
              </a:solidFill>
              <a:latin typeface="Roboto"/>
              <a:ea typeface="Roboto"/>
              <a:cs typeface="Roboto"/>
              <a:sym typeface="Roboto"/>
            </a:endParaRPr>
          </a:p>
        </p:txBody>
      </p:sp>
      <p:pic>
        <p:nvPicPr>
          <p:cNvPr id="69" name="Google Shape;69;p15"/>
          <p:cNvPicPr preferRelativeResize="0"/>
          <p:nvPr/>
        </p:nvPicPr>
        <p:blipFill>
          <a:blip r:embed="rId4">
            <a:alphaModFix/>
          </a:blip>
          <a:stretch>
            <a:fillRect/>
          </a:stretch>
        </p:blipFill>
        <p:spPr>
          <a:xfrm>
            <a:off x="5965825" y="1743401"/>
            <a:ext cx="2105599" cy="2212525"/>
          </a:xfrm>
          <a:prstGeom prst="rect">
            <a:avLst/>
          </a:prstGeom>
          <a:noFill/>
          <a:ln>
            <a:noFill/>
          </a:ln>
        </p:spPr>
      </p:pic>
      <p:sp>
        <p:nvSpPr>
          <p:cNvPr id="70" name="Google Shape;70;p15"/>
          <p:cNvSpPr txBox="1"/>
          <p:nvPr/>
        </p:nvSpPr>
        <p:spPr>
          <a:xfrm>
            <a:off x="563325" y="1588227"/>
            <a:ext cx="3943800" cy="492412"/>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CO" sz="2500" dirty="0">
                <a:solidFill>
                  <a:schemeClr val="lt1"/>
                </a:solidFill>
                <a:latin typeface="Roboto Black"/>
                <a:ea typeface="Roboto Black"/>
                <a:cs typeface="Roboto Black"/>
                <a:sym typeface="Roboto Black"/>
              </a:rPr>
              <a:t>Ventana de Observación: </a:t>
            </a:r>
            <a:endParaRPr sz="2500" dirty="0">
              <a:solidFill>
                <a:schemeClr val="lt1"/>
              </a:solidFill>
              <a:latin typeface="Roboto Black"/>
              <a:ea typeface="Roboto Black"/>
              <a:cs typeface="Roboto Black"/>
              <a:sym typeface="Robo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4"/>
        <p:cNvGrpSpPr/>
        <p:nvPr/>
      </p:nvGrpSpPr>
      <p:grpSpPr>
        <a:xfrm>
          <a:off x="0" y="0"/>
          <a:ext cx="0" cy="0"/>
          <a:chOff x="0" y="0"/>
          <a:chExt cx="0" cy="0"/>
        </a:xfrm>
      </p:grpSpPr>
      <p:sp>
        <p:nvSpPr>
          <p:cNvPr id="75" name="Google Shape;75;p16"/>
          <p:cNvSpPr txBox="1"/>
          <p:nvPr/>
        </p:nvSpPr>
        <p:spPr>
          <a:xfrm>
            <a:off x="339569" y="248599"/>
            <a:ext cx="7622401" cy="430857"/>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000" dirty="0">
                <a:solidFill>
                  <a:srgbClr val="003B74"/>
                </a:solidFill>
                <a:latin typeface="Roboto Black"/>
                <a:ea typeface="Roboto Black"/>
                <a:cs typeface="Roboto Black"/>
                <a:sym typeface="Roboto Black"/>
              </a:rPr>
              <a:t>Ventana de observación diferenciada por productos:</a:t>
            </a:r>
            <a:endParaRPr sz="2000" dirty="0">
              <a:solidFill>
                <a:srgbClr val="003B74"/>
              </a:solidFill>
              <a:latin typeface="Roboto Black"/>
              <a:ea typeface="Roboto Black"/>
              <a:cs typeface="Roboto Black"/>
              <a:sym typeface="Roboto Black"/>
            </a:endParaRPr>
          </a:p>
        </p:txBody>
      </p:sp>
      <p:pic>
        <p:nvPicPr>
          <p:cNvPr id="2" name="Imagen 1"/>
          <p:cNvPicPr>
            <a:picLocks noChangeAspect="1"/>
          </p:cNvPicPr>
          <p:nvPr/>
        </p:nvPicPr>
        <p:blipFill>
          <a:blip r:embed="rId4"/>
          <a:stretch>
            <a:fillRect/>
          </a:stretch>
        </p:blipFill>
        <p:spPr>
          <a:xfrm>
            <a:off x="564014" y="736261"/>
            <a:ext cx="5517118" cy="4146763"/>
          </a:xfrm>
          <a:prstGeom prst="rect">
            <a:avLst/>
          </a:prstGeom>
        </p:spPr>
      </p:pic>
      <p:sp>
        <p:nvSpPr>
          <p:cNvPr id="6" name="CuadroTexto 5"/>
          <p:cNvSpPr txBox="1"/>
          <p:nvPr/>
        </p:nvSpPr>
        <p:spPr>
          <a:xfrm>
            <a:off x="6397073" y="3710761"/>
            <a:ext cx="1880839" cy="461665"/>
          </a:xfrm>
          <a:prstGeom prst="rect">
            <a:avLst/>
          </a:prstGeom>
          <a:noFill/>
        </p:spPr>
        <p:txBody>
          <a:bodyPr wrap="square" rtlCol="0">
            <a:spAutoFit/>
          </a:bodyPr>
          <a:lstStyle/>
          <a:p>
            <a:pPr algn="ctr"/>
            <a:r>
              <a:rPr lang="es-CO" sz="1200" b="1" dirty="0"/>
              <a:t>7 años</a:t>
            </a:r>
            <a:endParaRPr lang="es-CO" sz="1200" dirty="0"/>
          </a:p>
          <a:p>
            <a:r>
              <a:rPr lang="es-CO" sz="1200" dirty="0"/>
              <a:t>01 de enero de 2017</a:t>
            </a:r>
          </a:p>
        </p:txBody>
      </p:sp>
      <p:sp>
        <p:nvSpPr>
          <p:cNvPr id="10" name="CuadroTexto 9"/>
          <p:cNvSpPr txBox="1"/>
          <p:nvPr/>
        </p:nvSpPr>
        <p:spPr>
          <a:xfrm>
            <a:off x="6397072" y="1261239"/>
            <a:ext cx="1880839" cy="461665"/>
          </a:xfrm>
          <a:prstGeom prst="rect">
            <a:avLst/>
          </a:prstGeom>
          <a:noFill/>
        </p:spPr>
        <p:txBody>
          <a:bodyPr wrap="square" rtlCol="0">
            <a:spAutoFit/>
          </a:bodyPr>
          <a:lstStyle/>
          <a:p>
            <a:pPr algn="ctr"/>
            <a:r>
              <a:rPr lang="es-CO" sz="1200" b="1" dirty="0"/>
              <a:t>5 años</a:t>
            </a:r>
          </a:p>
          <a:p>
            <a:r>
              <a:rPr lang="es-CO" sz="1200" dirty="0"/>
              <a:t>01 de enero de 2019</a:t>
            </a:r>
          </a:p>
        </p:txBody>
      </p:sp>
      <p:sp>
        <p:nvSpPr>
          <p:cNvPr id="12" name="CuadroTexto 11"/>
          <p:cNvSpPr txBox="1"/>
          <p:nvPr/>
        </p:nvSpPr>
        <p:spPr>
          <a:xfrm>
            <a:off x="6397072" y="2385523"/>
            <a:ext cx="1880839" cy="461665"/>
          </a:xfrm>
          <a:prstGeom prst="rect">
            <a:avLst/>
          </a:prstGeom>
          <a:noFill/>
        </p:spPr>
        <p:txBody>
          <a:bodyPr wrap="square" rtlCol="0">
            <a:spAutoFit/>
          </a:bodyPr>
          <a:lstStyle/>
          <a:p>
            <a:pPr algn="ctr"/>
            <a:r>
              <a:rPr lang="es-CO" sz="1200" b="1" dirty="0"/>
              <a:t>10 años</a:t>
            </a:r>
          </a:p>
          <a:p>
            <a:r>
              <a:rPr lang="es-CO" sz="1200" dirty="0"/>
              <a:t>01 de enero de 2015</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424</Words>
  <Application>Microsoft Office PowerPoint</Application>
  <PresentationFormat>Presentación en pantalla (16:9)</PresentationFormat>
  <Paragraphs>33</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Roboto Black</vt:lpstr>
      <vt:lpstr>Arial</vt:lpstr>
      <vt:lpstr>Roboto</vt:lpstr>
      <vt:lpstr>Simple Light</vt:lpstr>
      <vt:lpstr>Convocatoria Nacional de Actualización y Transición para el Reconocimiento y Medición de Grupos de Investigación, Desarrollo Tecnológico o de Innovación y para el Reconocimiento de Investigadores del Sistema Nacional De Ciencia, Tecnología e Innovación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LUCIMAR GOMES</cp:lastModifiedBy>
  <cp:revision>40</cp:revision>
  <dcterms:modified xsi:type="dcterms:W3CDTF">2024-06-19T18:31:38Z</dcterms:modified>
</cp:coreProperties>
</file>