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35999725" cx="2519997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i47lxS6t2LwOwAuzNevqekUaz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889998" y="5891626"/>
            <a:ext cx="21419979" cy="1253324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Play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149997" y="18908198"/>
            <a:ext cx="18899981" cy="8691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sz="6614"/>
            </a:lvl1pPr>
            <a:lvl2pPr lvl="1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sz="5512"/>
            </a:lvl2pPr>
            <a:lvl3pPr lvl="2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sz="4961"/>
            </a:lvl3pPr>
            <a:lvl4pPr lvl="3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4pPr>
            <a:lvl5pPr lvl="4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5pPr>
            <a:lvl6pPr lvl="5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6pPr>
            <a:lvl7pPr lvl="6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7pPr>
            <a:lvl8pPr lvl="7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8pPr>
            <a:lvl9pPr lvl="8" algn="ctr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719375" y="8974945"/>
            <a:ext cx="21734978" cy="14974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35"/>
              <a:buFont typeface="Play"/>
              <a:buNone/>
              <a:defRPr sz="1653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719375" y="24091502"/>
            <a:ext cx="21734978" cy="78749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rgbClr val="757575"/>
              </a:buClr>
              <a:buSzPts val="6614"/>
              <a:buNone/>
              <a:defRPr sz="6614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5512"/>
              <a:buNone/>
              <a:defRPr sz="5512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961"/>
              <a:buNone/>
              <a:defRPr sz="4961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rgbClr val="757575"/>
              </a:buClr>
              <a:buSzPts val="4409"/>
              <a:buNone/>
              <a:defRPr sz="4409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73249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2757488" y="9583264"/>
            <a:ext cx="10709989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735781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735783" y="8824938"/>
            <a:ext cx="10660769" cy="43249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b="1" sz="5512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b="1" sz="4961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735783" y="13149904"/>
            <a:ext cx="10660769" cy="19341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2757489" y="8824938"/>
            <a:ext cx="10713272" cy="43249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6614"/>
              <a:buNone/>
              <a:defRPr b="1" sz="6614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None/>
              <a:defRPr b="1" sz="5512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None/>
              <a:defRPr b="1" sz="4961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2757489" y="13149904"/>
            <a:ext cx="10713272" cy="19341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Play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788607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8819"/>
              <a:buChar char="•"/>
              <a:defRPr sz="8819"/>
            </a:lvl1pPr>
            <a:lvl2pPr indent="-71863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7717"/>
              <a:buChar char="•"/>
              <a:defRPr sz="7717"/>
            </a:lvl2pPr>
            <a:lvl3pPr indent="-648589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Char char="•"/>
              <a:defRPr sz="6614"/>
            </a:lvl3pPr>
            <a:lvl4pPr indent="-578612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4pPr>
            <a:lvl5pPr indent="-578612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5pPr>
            <a:lvl6pPr indent="-578612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6pPr>
            <a:lvl7pPr indent="-578612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7pPr>
            <a:lvl8pPr indent="-578612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8pPr>
            <a:lvl9pPr indent="-578612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Char char="•"/>
              <a:defRPr sz="5512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35780" y="2399982"/>
            <a:ext cx="8127648" cy="8399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19"/>
              <a:buFont typeface="Play"/>
              <a:buNone/>
              <a:defRPr sz="881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0713272" y="5183304"/>
            <a:ext cx="12757487" cy="2558314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35780" y="10799922"/>
            <a:ext cx="8127648" cy="200081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1pPr>
            <a:lvl2pPr indent="-2286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858"/>
              <a:buNone/>
              <a:defRPr sz="3858"/>
            </a:lvl2pPr>
            <a:lvl3pPr indent="-2286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3307"/>
              <a:buNone/>
              <a:defRPr sz="3307"/>
            </a:lvl3pPr>
            <a:lvl4pPr indent="-2286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4pPr>
            <a:lvl5pPr indent="-2286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5pPr>
            <a:lvl6pPr indent="-2286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6pPr>
            <a:lvl7pPr indent="-2286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7pPr>
            <a:lvl8pPr indent="-2286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8pPr>
            <a:lvl9pPr indent="-2286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2756"/>
              <a:buNone/>
              <a:defRPr sz="2756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179237" y="10136527"/>
            <a:ext cx="22841503" cy="21734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496548" y="14453838"/>
            <a:ext cx="30508114" cy="54337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5528440" y="9177593"/>
            <a:ext cx="30508114" cy="15986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126"/>
              <a:buFont typeface="Play"/>
              <a:buNone/>
              <a:defRPr b="0" i="0" sz="12126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718630" lvl="0" marL="457200" marR="0" rtl="0" algn="l">
              <a:lnSpc>
                <a:spcPct val="90000"/>
              </a:lnSpc>
              <a:spcBef>
                <a:spcPts val="2756"/>
              </a:spcBef>
              <a:spcAft>
                <a:spcPts val="0"/>
              </a:spcAft>
              <a:buClr>
                <a:schemeClr val="dk1"/>
              </a:buClr>
              <a:buSzPts val="7717"/>
              <a:buFont typeface="Arial"/>
              <a:buChar char="•"/>
              <a:defRPr b="0" i="0" sz="771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648589" lvl="1" marL="9144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6614"/>
              <a:buFont typeface="Arial"/>
              <a:buChar char="•"/>
              <a:defRPr b="0" i="0" sz="661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8612" lvl="2" marL="13716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5512"/>
              <a:buFont typeface="Arial"/>
              <a:buChar char="•"/>
              <a:defRPr b="0" i="0" sz="551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3624" lvl="3" marL="18288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3623" lvl="4" marL="22860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43623" lvl="5" marL="27432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43623" lvl="6" marL="32004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43623" lvl="7" marL="36576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43623" lvl="8" marL="4114800" marR="0" rtl="0" algn="l">
              <a:lnSpc>
                <a:spcPct val="90000"/>
              </a:lnSpc>
              <a:spcBef>
                <a:spcPts val="1378"/>
              </a:spcBef>
              <a:spcAft>
                <a:spcPts val="0"/>
              </a:spcAft>
              <a:buClr>
                <a:schemeClr val="dk1"/>
              </a:buClr>
              <a:buSzPts val="4961"/>
              <a:buFont typeface="Arial"/>
              <a:buChar char="•"/>
              <a:defRPr b="0" i="0" sz="4961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30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5.png"/><Relationship Id="rId13" Type="http://schemas.openxmlformats.org/officeDocument/2006/relationships/image" Target="../media/image16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.png"/><Relationship Id="rId15" Type="http://schemas.openxmlformats.org/officeDocument/2006/relationships/image" Target="../media/image5.png"/><Relationship Id="rId14" Type="http://schemas.openxmlformats.org/officeDocument/2006/relationships/image" Target="../media/image13.png"/><Relationship Id="rId17" Type="http://schemas.openxmlformats.org/officeDocument/2006/relationships/image" Target="../media/image7.png"/><Relationship Id="rId16" Type="http://schemas.openxmlformats.org/officeDocument/2006/relationships/image" Target="../media/image6.png"/><Relationship Id="rId5" Type="http://schemas.openxmlformats.org/officeDocument/2006/relationships/image" Target="../media/image11.png"/><Relationship Id="rId19" Type="http://schemas.openxmlformats.org/officeDocument/2006/relationships/image" Target="../media/image14.png"/><Relationship Id="rId6" Type="http://schemas.openxmlformats.org/officeDocument/2006/relationships/image" Target="../media/image4.png"/><Relationship Id="rId18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6721007" y="29504697"/>
            <a:ext cx="7343223" cy="3749681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135742" y="18056574"/>
            <a:ext cx="15087124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6721007" y="18088867"/>
            <a:ext cx="7343223" cy="4660976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135742" y="26528911"/>
            <a:ext cx="15087124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16721007" y="24532071"/>
            <a:ext cx="7343223" cy="4660976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8921004" y="9616529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6721007" y="9616529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6721007" y="21150961"/>
            <a:ext cx="7343223" cy="1598881"/>
          </a:xfrm>
          <a:prstGeom prst="roundRect">
            <a:avLst>
              <a:gd fmla="val 2611" name="adj"/>
            </a:avLst>
          </a:prstGeom>
          <a:solidFill>
            <a:srgbClr val="F1F1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" title="6_1.png"/>
          <p:cNvPicPr preferRelativeResize="0"/>
          <p:nvPr/>
        </p:nvPicPr>
        <p:blipFill rotWithShape="1">
          <a:blip r:embed="rId3">
            <a:alphaModFix/>
          </a:blip>
          <a:srcRect b="0" l="524" r="524" t="0"/>
          <a:stretch/>
        </p:blipFill>
        <p:spPr>
          <a:xfrm>
            <a:off x="14187685" y="2492241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title="7_1.png"/>
          <p:cNvPicPr preferRelativeResize="0"/>
          <p:nvPr/>
        </p:nvPicPr>
        <p:blipFill rotWithShape="1">
          <a:blip r:embed="rId4">
            <a:alphaModFix/>
          </a:blip>
          <a:srcRect b="0" l="239" r="229" t="0"/>
          <a:stretch/>
        </p:blipFill>
        <p:spPr>
          <a:xfrm>
            <a:off x="22145034" y="22880029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title="5_1.png"/>
          <p:cNvPicPr preferRelativeResize="0"/>
          <p:nvPr/>
        </p:nvPicPr>
        <p:blipFill rotWithShape="1">
          <a:blip r:embed="rId5">
            <a:alphaModFix/>
          </a:blip>
          <a:srcRect b="0" l="524" r="524" t="0"/>
          <a:stretch/>
        </p:blipFill>
        <p:spPr>
          <a:xfrm>
            <a:off x="22012228" y="16309705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title="4_1.png"/>
          <p:cNvPicPr preferRelativeResize="0"/>
          <p:nvPr/>
        </p:nvPicPr>
        <p:blipFill rotWithShape="1">
          <a:blip r:embed="rId6">
            <a:alphaModFix/>
          </a:blip>
          <a:srcRect b="0" l="239" r="229" t="0"/>
          <a:stretch/>
        </p:blipFill>
        <p:spPr>
          <a:xfrm>
            <a:off x="14187685" y="16341997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title="3.png"/>
          <p:cNvPicPr preferRelativeResize="0"/>
          <p:nvPr/>
        </p:nvPicPr>
        <p:blipFill rotWithShape="1">
          <a:blip r:embed="rId7">
            <a:alphaModFix/>
          </a:blip>
          <a:srcRect b="0" l="515" r="515" t="0"/>
          <a:stretch/>
        </p:blipFill>
        <p:spPr>
          <a:xfrm>
            <a:off x="22023890" y="781718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 title="2_1.png"/>
          <p:cNvPicPr preferRelativeResize="0"/>
          <p:nvPr/>
        </p:nvPicPr>
        <p:blipFill rotWithShape="1">
          <a:blip r:embed="rId8">
            <a:alphaModFix/>
          </a:blip>
          <a:srcRect b="0" l="239" r="239" t="0"/>
          <a:stretch/>
        </p:blipFill>
        <p:spPr>
          <a:xfrm>
            <a:off x="14303670" y="7817188"/>
            <a:ext cx="1919100" cy="139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 title="1_2.png"/>
          <p:cNvPicPr preferRelativeResize="0"/>
          <p:nvPr/>
        </p:nvPicPr>
        <p:blipFill rotWithShape="1">
          <a:blip r:embed="rId9">
            <a:alphaModFix/>
          </a:blip>
          <a:srcRect b="0" l="239" r="229" t="0"/>
          <a:stretch/>
        </p:blipFill>
        <p:spPr>
          <a:xfrm>
            <a:off x="6668689" y="7817188"/>
            <a:ext cx="1919196" cy="1399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0" y="0"/>
            <a:ext cx="25199975" cy="54011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1135742" y="5747231"/>
            <a:ext cx="1639025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4000" u="none" cap="none" strike="noStrike">
                <a:solidFill>
                  <a:srgbClr val="010F21"/>
                </a:solidFill>
                <a:latin typeface="Arial"/>
                <a:ea typeface="Arial"/>
                <a:cs typeface="Arial"/>
                <a:sym typeface="Arial"/>
              </a:rPr>
              <a:t>TÍTULO DEL PÓSTER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1135743" y="6495040"/>
            <a:ext cx="163013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s-ES" sz="2400">
                <a:solidFill>
                  <a:srgbClr val="010F21"/>
                </a:solidFill>
                <a:latin typeface="Arial"/>
                <a:ea typeface="Arial"/>
                <a:cs typeface="Arial"/>
                <a:sym typeface="Arial"/>
              </a:rPr>
              <a:t>Nombre del autor 1¹ · Nombre del autor 2² · Nombre del autor 3³</a:t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1135742" y="9584237"/>
            <a:ext cx="7343223" cy="6725468"/>
          </a:xfrm>
          <a:prstGeom prst="roundRect">
            <a:avLst>
              <a:gd fmla="val 2611" name="adj"/>
            </a:avLst>
          </a:prstGeom>
          <a:solidFill>
            <a:srgbClr val="FDFDFD"/>
          </a:solidFill>
          <a:ln cap="flat" cmpd="sng" w="19050">
            <a:solidFill>
              <a:srgbClr val="AEAEAE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418741" y="9916016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[Escriba aquí una síntesis del contexto, problema u oportunidad que aborda el trabajo.]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9211373" y="9888841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[Indique el objetivo principal o propósito de la investigación, experiencia, iniciativa o propuesta.]</a:t>
            </a:r>
            <a:endParaRPr/>
          </a:p>
        </p:txBody>
      </p:sp>
      <p:sp>
        <p:nvSpPr>
          <p:cNvPr id="105" name="Google Shape;105;p1"/>
          <p:cNvSpPr txBox="1"/>
          <p:nvPr/>
        </p:nvSpPr>
        <p:spPr>
          <a:xfrm>
            <a:off x="17004005" y="9888841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[Describa brevemente el enfoque, metodología, estrategia o proceso utilizado.]</a:t>
            </a:r>
            <a:endParaRPr sz="1800">
              <a:solidFill>
                <a:srgbClr val="3A3A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135742" y="8624979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/>
          <p:cNvSpPr/>
          <p:nvPr/>
        </p:nvSpPr>
        <p:spPr>
          <a:xfrm>
            <a:off x="8884802" y="8624979"/>
            <a:ext cx="7343100" cy="861900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</a:rPr>
              <a:t>           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/>
          <p:nvPr/>
        </p:nvSpPr>
        <p:spPr>
          <a:xfrm>
            <a:off x="16721007" y="8624979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1" title="Contexto_1@3x.png"/>
          <p:cNvPicPr preferRelativeResize="0"/>
          <p:nvPr/>
        </p:nvPicPr>
        <p:blipFill rotWithShape="1">
          <a:blip r:embed="rId11">
            <a:alphaModFix/>
          </a:blip>
          <a:srcRect b="0" l="-785" r="-1183" t="0"/>
          <a:stretch/>
        </p:blipFill>
        <p:spPr>
          <a:xfrm>
            <a:off x="1311287" y="8853225"/>
            <a:ext cx="6585144" cy="43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1418741" y="18388354"/>
            <a:ext cx="81897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[Presente los principales resultados, avances, hallazgos o aportes.]</a:t>
            </a:r>
            <a:endParaRPr/>
          </a:p>
        </p:txBody>
      </p:sp>
      <p:sp>
        <p:nvSpPr>
          <p:cNvPr id="111" name="Google Shape;111;p1"/>
          <p:cNvSpPr txBox="1"/>
          <p:nvPr/>
        </p:nvSpPr>
        <p:spPr>
          <a:xfrm>
            <a:off x="17004005" y="18361178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[Sintetice las principales conclusiones, aprendizajes, impacto o perspectivas futuras.]</a:t>
            </a:r>
            <a:endParaRPr/>
          </a:p>
        </p:txBody>
      </p:sp>
      <p:sp>
        <p:nvSpPr>
          <p:cNvPr id="112" name="Google Shape;112;p1"/>
          <p:cNvSpPr/>
          <p:nvPr/>
        </p:nvSpPr>
        <p:spPr>
          <a:xfrm>
            <a:off x="1135742" y="17097316"/>
            <a:ext cx="15087124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16721007" y="17097316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18364677" y="21765725"/>
            <a:ext cx="372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IDEA CLAVE / MENSAJE FINAL</a:t>
            </a:r>
            <a:endParaRPr/>
          </a:p>
        </p:txBody>
      </p:sp>
      <p:sp>
        <p:nvSpPr>
          <p:cNvPr id="115" name="Google Shape;115;p1"/>
          <p:cNvSpPr txBox="1"/>
          <p:nvPr/>
        </p:nvSpPr>
        <p:spPr>
          <a:xfrm>
            <a:off x="17004005" y="24804383"/>
            <a:ext cx="6777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[Incluya las referencias o fuentes esenciales. Use un formato bibliográfico consiste</a:t>
            </a:r>
            <a:r>
              <a:rPr lang="es-ES" sz="1800">
                <a:solidFill>
                  <a:srgbClr val="3A3A3A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te.]</a:t>
            </a:r>
            <a:endParaRPr/>
          </a:p>
        </p:txBody>
      </p:sp>
      <p:sp>
        <p:nvSpPr>
          <p:cNvPr id="116" name="Google Shape;116;p1"/>
          <p:cNvSpPr/>
          <p:nvPr/>
        </p:nvSpPr>
        <p:spPr>
          <a:xfrm>
            <a:off x="16721007" y="23540521"/>
            <a:ext cx="7343223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1418741" y="26860691"/>
            <a:ext cx="81897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[Explique el valor, pertinencia, impacto o contribución de la propuesta para la academia, sociedad, sector productivo o ecosistema de innovación.]</a:t>
            </a:r>
            <a:endParaRPr/>
          </a:p>
        </p:txBody>
      </p:sp>
      <p:sp>
        <p:nvSpPr>
          <p:cNvPr id="118" name="Google Shape;118;p1"/>
          <p:cNvSpPr/>
          <p:nvPr/>
        </p:nvSpPr>
        <p:spPr>
          <a:xfrm>
            <a:off x="1135742" y="25569653"/>
            <a:ext cx="15087124" cy="861774"/>
          </a:xfrm>
          <a:prstGeom prst="roundRect">
            <a:avLst>
              <a:gd fmla="val 16667" name="adj"/>
            </a:avLst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18336827" y="31350858"/>
            <a:ext cx="4479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LOGOS / ALIANZAS / RECONOCIMIENTOS</a:t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17700690" y="32164119"/>
            <a:ext cx="534799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[Insertar aquí los logos correspondientes]</a:t>
            </a:r>
            <a:endParaRPr/>
          </a:p>
        </p:txBody>
      </p:sp>
      <p:sp>
        <p:nvSpPr>
          <p:cNvPr id="121" name="Google Shape;121;p1"/>
          <p:cNvSpPr txBox="1"/>
          <p:nvPr/>
        </p:nvSpPr>
        <p:spPr>
          <a:xfrm>
            <a:off x="4911764" y="30239750"/>
            <a:ext cx="753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ACADEMIA     ·     EMPRESA     ·     ESTADO     ·     SOCIEDAD</a:t>
            </a:r>
            <a:endParaRPr/>
          </a:p>
        </p:txBody>
      </p:sp>
      <p:sp>
        <p:nvSpPr>
          <p:cNvPr id="122" name="Google Shape;122;p1"/>
          <p:cNvSpPr txBox="1"/>
          <p:nvPr/>
        </p:nvSpPr>
        <p:spPr>
          <a:xfrm>
            <a:off x="1135742" y="7069723"/>
            <a:ext cx="163013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¹Afiliación institucional · ²Afiliación institucional · ³Afiliación institucional</a:t>
            </a:r>
            <a:b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Correo de contacto: correo@institucion.edu.co</a:t>
            </a:r>
            <a:endParaRPr sz="1800">
              <a:solidFill>
                <a:srgbClr val="4B55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/>
          <p:nvPr/>
        </p:nvSpPr>
        <p:spPr>
          <a:xfrm>
            <a:off x="17943023" y="5585944"/>
            <a:ext cx="6121207" cy="2283716"/>
          </a:xfrm>
          <a:prstGeom prst="roundRect">
            <a:avLst>
              <a:gd fmla="val 2611" name="adj"/>
            </a:avLst>
          </a:prstGeom>
          <a:noFill/>
          <a:ln cap="flat" cmpd="sng" w="19050">
            <a:solidFill>
              <a:srgbClr val="A5A5A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 txBox="1"/>
          <p:nvPr/>
        </p:nvSpPr>
        <p:spPr>
          <a:xfrm>
            <a:off x="20044075" y="6146500"/>
            <a:ext cx="191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EJE TEMÁTICO</a:t>
            </a:r>
            <a:endParaRPr/>
          </a:p>
        </p:txBody>
      </p:sp>
      <p:sp>
        <p:nvSpPr>
          <p:cNvPr id="125" name="Google Shape;125;p1"/>
          <p:cNvSpPr txBox="1"/>
          <p:nvPr/>
        </p:nvSpPr>
        <p:spPr>
          <a:xfrm>
            <a:off x="19141183" y="6618221"/>
            <a:ext cx="37248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[Seleccione el eje temático]</a:t>
            </a:r>
            <a:endParaRPr/>
          </a:p>
        </p:txBody>
      </p:sp>
      <p:sp>
        <p:nvSpPr>
          <p:cNvPr id="126" name="Google Shape;126;p1"/>
          <p:cNvSpPr/>
          <p:nvPr/>
        </p:nvSpPr>
        <p:spPr>
          <a:xfrm>
            <a:off x="0" y="33709011"/>
            <a:ext cx="25199975" cy="2290727"/>
          </a:xfrm>
          <a:prstGeom prst="rect">
            <a:avLst/>
          </a:prstGeom>
          <a:solidFill>
            <a:srgbClr val="010F2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1534772" y="21934209"/>
            <a:ext cx="720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INSERTAR</a:t>
            </a:r>
            <a:b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GRÁFICO / TABLA</a:t>
            </a:r>
            <a:endParaRPr/>
          </a:p>
        </p:txBody>
      </p:sp>
      <p:sp>
        <p:nvSpPr>
          <p:cNvPr id="128" name="Google Shape;128;p1"/>
          <p:cNvSpPr txBox="1"/>
          <p:nvPr/>
        </p:nvSpPr>
        <p:spPr>
          <a:xfrm>
            <a:off x="8297713" y="21934209"/>
            <a:ext cx="7200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INSERTAR</a:t>
            </a:r>
            <a:b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s-ES" sz="1800">
                <a:solidFill>
                  <a:srgbClr val="747474"/>
                </a:solidFill>
                <a:latin typeface="Arial"/>
                <a:ea typeface="Arial"/>
                <a:cs typeface="Arial"/>
                <a:sym typeface="Arial"/>
              </a:rPr>
              <a:t>IMAGEN / FIGURA</a:t>
            </a:r>
            <a:endParaRPr/>
          </a:p>
        </p:txBody>
      </p:sp>
      <p:sp>
        <p:nvSpPr>
          <p:cNvPr id="129" name="Google Shape;129;p1"/>
          <p:cNvSpPr txBox="1"/>
          <p:nvPr/>
        </p:nvSpPr>
        <p:spPr>
          <a:xfrm>
            <a:off x="18280065" y="14127375"/>
            <a:ext cx="389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PASO 1  →  PASO 2  →  PASO 3</a:t>
            </a:r>
            <a:endParaRPr/>
          </a:p>
        </p:txBody>
      </p:sp>
      <p:sp>
        <p:nvSpPr>
          <p:cNvPr id="130" name="Google Shape;130;p1"/>
          <p:cNvSpPr txBox="1"/>
          <p:nvPr/>
        </p:nvSpPr>
        <p:spPr>
          <a:xfrm>
            <a:off x="11897713" y="14080470"/>
            <a:ext cx="15999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4B555F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</p:txBody>
      </p:sp>
      <p:pic>
        <p:nvPicPr>
          <p:cNvPr id="131" name="Google Shape;131;p1" title="Logos_1@3x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924100" y="34259675"/>
            <a:ext cx="11402373" cy="11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" title="Rótulo_1@3x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068900" y="34041975"/>
            <a:ext cx="2456724" cy="159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" title="Objetivo@3x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298375" y="8840131"/>
            <a:ext cx="5594399" cy="431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" title="Metodología@3x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7017825" y="8840050"/>
            <a:ext cx="6749594" cy="431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" title="Resultados@3x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21225" y="17312275"/>
            <a:ext cx="9512643" cy="431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 title="Conclusiones@3x.pn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7004000" y="17366238"/>
            <a:ext cx="6731689" cy="37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 title="Por qué@3x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521225" y="25784525"/>
            <a:ext cx="6457928" cy="4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 title="Referencias@3x.pn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7105500" y="23755475"/>
            <a:ext cx="3261601" cy="431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2026-10-04T21:52:46Z</dcterms:created>
  <dc:creator>DISEÑO C-TRANSMEDIA</dc:creator>
</cp:coreProperties>
</file>