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44" r:id="rId1"/>
    <p:sldMasterId id="2147483756" r:id="rId2"/>
  </p:sldMasterIdLst>
  <p:notesMasterIdLst>
    <p:notesMasterId r:id="rId15"/>
  </p:notesMasterIdLst>
  <p:sldIdLst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4" autoAdjust="0"/>
    <p:restoredTop sz="94660"/>
  </p:normalViewPr>
  <p:slideViewPr>
    <p:cSldViewPr>
      <p:cViewPr varScale="1">
        <p:scale>
          <a:sx n="63" d="100"/>
          <a:sy n="63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D0977-867D-4F1D-94BB-6981523F6E76}" type="datetimeFigureOut">
              <a:rPr lang="es-CO" smtClean="0"/>
              <a:pPr/>
              <a:t>11/09/2017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0ECB3-6C3B-4DAA-9F3F-A8E22BEA950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293666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BABAF9-6166-2248-B31C-9C23CBA2FF39}" type="datetimeFigureOut">
              <a:rPr lang="en-US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FF296-012A-6F42-889A-08EDA01CB61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9486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72276E-A2EF-BE4D-B5AD-CD4EF8055B41}" type="datetimeFigureOut">
              <a:rPr lang="en-US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F285A-57C1-CD41-9355-D8A3D26818A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5025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0BF824-F3F1-AC4E-9E7C-DBB3B29DCC9E}" type="datetimeFigureOut">
              <a:rPr lang="en-US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BD19B-8528-554F-9C46-B2A1EF410E7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6445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B114-1E1F-954B-B78C-08CFE6144C60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11/09/2017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115A-28D9-314A-82DA-265719F14DED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2699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B114-1E1F-954B-B78C-08CFE6144C60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11/09/2017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115A-28D9-314A-82DA-265719F14DED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7270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B114-1E1F-954B-B78C-08CFE6144C60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11/09/2017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115A-28D9-314A-82DA-265719F14DED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771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B114-1E1F-954B-B78C-08CFE6144C60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11/09/2017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115A-28D9-314A-82DA-265719F14DED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2835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B114-1E1F-954B-B78C-08CFE6144C60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11/09/2017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115A-28D9-314A-82DA-265719F14DED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0657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B114-1E1F-954B-B78C-08CFE6144C60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11/09/2017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115A-28D9-314A-82DA-265719F14DED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8525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B114-1E1F-954B-B78C-08CFE6144C60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11/09/2017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115A-28D9-314A-82DA-265719F14DED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188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B114-1E1F-954B-B78C-08CFE6144C60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11/09/2017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115A-28D9-314A-82DA-265719F14DED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3942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301F95-5355-1F4F-AC9F-CEE207327FC7}" type="datetimeFigureOut">
              <a:rPr lang="en-US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44A3A-1BFA-C340-8807-4FFF247460F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7433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B114-1E1F-954B-B78C-08CFE6144C60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11/09/2017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115A-28D9-314A-82DA-265719F14DED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455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B114-1E1F-954B-B78C-08CFE6144C60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11/09/2017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115A-28D9-314A-82DA-265719F14DED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9957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B114-1E1F-954B-B78C-08CFE6144C60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11/09/2017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115A-28D9-314A-82DA-265719F14DED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3776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EDA56B-0725-B04E-8C25-FBC13875E0DD}" type="datetimeFigureOut">
              <a:rPr lang="en-US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0DC9B-2D0B-4946-A42C-863766A28CA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8334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38E4E4-1F89-BB47-AAE6-398C49F6CBD5}" type="datetimeFigureOut">
              <a:rPr lang="en-US"/>
              <a:pPr/>
              <a:t>9/11/2017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74D5D-365B-0442-A9AD-173C1B6879B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8348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FC5E9E-8167-1347-A67A-EB7A5E36B7FC}" type="datetimeFigureOut">
              <a:rPr lang="en-US"/>
              <a:pPr/>
              <a:t>9/11/2017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A68B3-D656-C74E-AEB8-AF8C890D6AE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049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5FE879-27FC-D646-9B9C-9B5C6B8665FA}" type="datetimeFigureOut">
              <a:rPr lang="en-US"/>
              <a:pPr/>
              <a:t>9/11/2017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EEB8A-105F-D045-9DEC-7A5DFC481F7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8998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D36980-17CF-1440-A330-C1BC30EF24B8}" type="datetimeFigureOut">
              <a:rPr lang="en-US"/>
              <a:pPr/>
              <a:t>9/11/2017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D7572-EC18-0F4C-9C05-7585C8E2953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5019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BFE4B1-F807-B94C-BD1A-6B98537FD932}" type="datetimeFigureOut">
              <a:rPr lang="en-US"/>
              <a:pPr/>
              <a:t>9/11/2017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8EC3B-DB64-DB49-B828-208641D2F3F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51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5D48F1-4D3E-C34A-B5B9-132E7D3806CD}" type="datetimeFigureOut">
              <a:rPr lang="en-US"/>
              <a:pPr/>
              <a:t>9/11/2017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63649-86E0-3647-A5BD-269522E63B1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4362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374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74761"/>
            <a:ext cx="8229600" cy="425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  <a:p>
            <a:pPr lvl="1"/>
            <a:r>
              <a:rPr lang="es-ES_tradnl" dirty="0" err="1"/>
              <a:t>Second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2"/>
            <a:r>
              <a:rPr lang="es-ES_tradnl" dirty="0" err="1"/>
              <a:t>Third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3"/>
            <a:r>
              <a:rPr lang="es-ES_tradnl" dirty="0" err="1"/>
              <a:t>Fourth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s-ES_tradnl" dirty="0"/>
          </a:p>
          <a:p>
            <a:pPr lvl="4"/>
            <a:r>
              <a:rPr lang="es-ES_tradnl" dirty="0" err="1"/>
              <a:t>Fifth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2FC6029A-03A4-3F4E-AEAA-1CDA79777420}" type="datetimeFigureOut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90E42DB7-87B5-F245-8979-A1EAEF1AE5C9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12882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2613837"/>
            <a:ext cx="8229600" cy="3620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9B9B114-1E1F-954B-B78C-08CFE6144C60}" type="datetimeFigureOut">
              <a:rPr lang="es-ES" smtClean="0">
                <a:solidFill>
                  <a:prstClr val="black">
                    <a:tint val="75000"/>
                  </a:prstClr>
                </a:solidFill>
                <a:ea typeface="MS PGothic" charset="0"/>
              </a:rPr>
              <a:pPr defTabSz="457200"/>
              <a:t>11/09/2017</a:t>
            </a:fld>
            <a:endParaRPr lang="es-ES" dirty="0">
              <a:solidFill>
                <a:prstClr val="black">
                  <a:tint val="75000"/>
                </a:prstClr>
              </a:solidFill>
              <a:ea typeface="MS PGothic" charset="0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s-ES" dirty="0">
              <a:solidFill>
                <a:prstClr val="black">
                  <a:tint val="75000"/>
                </a:prstClr>
              </a:solidFill>
              <a:ea typeface="MS PGothic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4AA115A-28D9-314A-82DA-265719F14DED}" type="slidenum">
              <a:rPr lang="es-ES" smtClean="0">
                <a:solidFill>
                  <a:prstClr val="black">
                    <a:tint val="75000"/>
                  </a:prstClr>
                </a:solidFill>
                <a:ea typeface="MS PGothic" charset="0"/>
              </a:rPr>
              <a:pPr defTabSz="457200"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ea typeface="MS PGothic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141781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2221" y="6741914"/>
            <a:ext cx="9208443" cy="11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840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rup@iub.edu.bd" TargetMode="External"/><Relationship Id="rId2" Type="http://schemas.openxmlformats.org/officeDocument/2006/relationships/hyperlink" Target="http://www.researchgate.net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news@iub.edu.b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arup@ub.edu.b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60040" y="3717032"/>
            <a:ext cx="7772400" cy="1470025"/>
          </a:xfrm>
        </p:spPr>
        <p:txBody>
          <a:bodyPr/>
          <a:lstStyle/>
          <a:p>
            <a:r>
              <a:rPr lang="es-CO" b="1" dirty="0" smtClean="0">
                <a:solidFill>
                  <a:schemeClr val="bg1"/>
                </a:solidFill>
              </a:rPr>
              <a:t>Creación de Perfil en </a:t>
            </a:r>
            <a:r>
              <a:rPr lang="es-CO" b="1" dirty="0" err="1" smtClean="0">
                <a:solidFill>
                  <a:schemeClr val="bg1"/>
                </a:solidFill>
              </a:rPr>
              <a:t>ResearchGate</a:t>
            </a:r>
            <a:endParaRPr lang="es-ES_tradnl" b="1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11560" y="5733256"/>
            <a:ext cx="604867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/>
            <a:r>
              <a:rPr lang="es-ES" sz="2800" b="1" dirty="0" smtClean="0">
                <a:solidFill>
                  <a:schemeClr val="bg1"/>
                </a:solidFill>
              </a:rPr>
              <a:t>VICERRECTORÍA DE INVESTIGACIONES Y POSGRADOS</a:t>
            </a:r>
            <a:endParaRPr lang="es-ES_tradnl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67544" y="1340768"/>
            <a:ext cx="82089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Asegúrese de revisar sus folders de correo no solicitado (</a:t>
            </a:r>
            <a:r>
              <a:rPr kumimoji="0" lang="es-CO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spam</a:t>
            </a: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o correo basura (</a:t>
            </a:r>
            <a:r>
              <a:rPr kumimoji="0" lang="es-CO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junk</a:t>
            </a: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¿Aún no lo ha recibido? Por favor, </a:t>
            </a:r>
            <a:r>
              <a:rPr kumimoji="0" lang="es-CO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contáctenos</a:t>
            </a: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7"/>
              <a:tabLst>
                <a:tab pos="180975" algn="l"/>
              </a:tabLst>
            </a:pP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Para completar su registro verifique su dirección de correo electrónico. Abra su cuenta de correo y revise el correo de </a:t>
            </a:r>
            <a:r>
              <a:rPr kumimoji="0" lang="es-CO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ResearchGate</a:t>
            </a: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Simplemente haga clic en </a:t>
            </a:r>
            <a:r>
              <a:rPr kumimoji="0" lang="es-C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Confirme su dirección de correo electrónico</a:t>
            </a: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 Ahora el proceso está completo. Puede editar su perfil desde allí y seguir otras personas de su red. Para salir, haga clic en el símbolo marcado con una fleca en la siguiente imagen. Después haga clic en </a:t>
            </a:r>
            <a:r>
              <a:rPr kumimoji="0" lang="es-CO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Cerrar sesión</a:t>
            </a: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(log </a:t>
            </a:r>
            <a:r>
              <a:rPr kumimoji="0" lang="es-CO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out</a:t>
            </a: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es-C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8" name="17 Imagen" descr="Resultado de imagen de researchgate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97818" y="5229200"/>
            <a:ext cx="576064" cy="55793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18 Rectángulo"/>
          <p:cNvSpPr/>
          <p:nvPr/>
        </p:nvSpPr>
        <p:spPr>
          <a:xfrm>
            <a:off x="1117898" y="5373216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/>
              <a:t>HOME        PUBLICATIONS       QUESTIONS       JOBS </a:t>
            </a:r>
            <a:endParaRPr lang="es-ES" dirty="0"/>
          </a:p>
        </p:txBody>
      </p:sp>
      <p:pic>
        <p:nvPicPr>
          <p:cNvPr id="20" name="19 Imagen" descr="Cómo lograr que la búsqueda en Windows 7 sea más rápida? | Hiper ...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 rot="10800000" flipV="1">
            <a:off x="6086450" y="5406359"/>
            <a:ext cx="432048" cy="326896"/>
          </a:xfrm>
          <a:prstGeom prst="rect">
            <a:avLst/>
          </a:prstGeom>
        </p:spPr>
      </p:pic>
      <p:pic>
        <p:nvPicPr>
          <p:cNvPr id="21" name="20 Imagen" descr="Original file ‎ (SVG file, nominally 500 × 500 pixels, file size: 1 ...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 flipH="1" flipV="1">
            <a:off x="6734522" y="5373216"/>
            <a:ext cx="288032" cy="432048"/>
          </a:xfrm>
          <a:prstGeom prst="rect">
            <a:avLst/>
          </a:prstGeom>
        </p:spPr>
      </p:pic>
      <p:pic>
        <p:nvPicPr>
          <p:cNvPr id="22" name="21 Imagen" descr="Vector gratis: Envolvente, Cartas, &lt;strong&gt;Sobre&lt;/strong&gt;, Post - Imagen gratis en ..."/>
          <p:cNvPicPr/>
          <p:nvPr/>
        </p:nvPicPr>
        <p:blipFill>
          <a:blip r:embed="rId5" cstate="print">
            <a:lum bright="-100000" contrast="100000"/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7166570" y="5445224"/>
            <a:ext cx="360040" cy="207369"/>
          </a:xfrm>
          <a:prstGeom prst="rect">
            <a:avLst/>
          </a:prstGeom>
        </p:spPr>
      </p:pic>
      <p:sp>
        <p:nvSpPr>
          <p:cNvPr id="35856" name="Bocadillo: rectángulo 23"/>
          <p:cNvSpPr>
            <a:spLocks noChangeArrowheads="1"/>
          </p:cNvSpPr>
          <p:nvPr/>
        </p:nvSpPr>
        <p:spPr bwMode="auto">
          <a:xfrm>
            <a:off x="7670626" y="5445224"/>
            <a:ext cx="449237" cy="288032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5" name="24 Imagen" descr="&lt;strong&gt;Persona&lt;/strong&gt;, &lt;strong&gt;Icono&lt;/strong&gt;, Pepita, Personas, &lt;strong&gt;Icono&lt;/strong&gt; De Personas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 flipH="1">
            <a:off x="8318698" y="5445224"/>
            <a:ext cx="216075" cy="243407"/>
          </a:xfrm>
          <a:prstGeom prst="rect">
            <a:avLst/>
          </a:prstGeom>
        </p:spPr>
      </p:pic>
      <p:cxnSp>
        <p:nvCxnSpPr>
          <p:cNvPr id="35857" name="Conector recto de flecha 26"/>
          <p:cNvCxnSpPr>
            <a:cxnSpLocks noChangeShapeType="1"/>
          </p:cNvCxnSpPr>
          <p:nvPr/>
        </p:nvCxnSpPr>
        <p:spPr bwMode="auto">
          <a:xfrm flipH="1" flipV="1">
            <a:off x="8462714" y="5805264"/>
            <a:ext cx="285750" cy="461963"/>
          </a:xfrm>
          <a:prstGeom prst="straightConnector1">
            <a:avLst/>
          </a:prstGeom>
          <a:noFill/>
          <a:ln w="6350">
            <a:solidFill>
              <a:srgbClr val="000000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44016" y="1364576"/>
            <a:ext cx="88924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Bienvenido, hay un último paso antes de empezar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Siga los investigadores para mantenerse al día con sus trabajos más recientes. Podrá editar su lista de seguimiento más tarde.</a:t>
            </a:r>
            <a:endParaRPr kumimoji="0" lang="es-C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79512" y="2852936"/>
          <a:ext cx="6984776" cy="3528392"/>
        </p:xfrm>
        <a:graphic>
          <a:graphicData uri="http://schemas.openxmlformats.org/drawingml/2006/table">
            <a:tbl>
              <a:tblPr/>
              <a:tblGrid>
                <a:gridCol w="3467374"/>
                <a:gridCol w="3517402"/>
              </a:tblGrid>
              <a:tr h="88209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  <a:tabLst>
                          <a:tab pos="457200" algn="l"/>
                        </a:tabLst>
                      </a:pPr>
                      <a:r>
                        <a:rPr lang="es-CO" sz="1400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s-CO" sz="1400" dirty="0" smtClean="0">
                          <a:latin typeface="Calibri"/>
                          <a:ea typeface="Calibri"/>
                          <a:cs typeface="Times New Roman"/>
                        </a:rPr>
                        <a:t>        Rita </a:t>
                      </a:r>
                      <a:r>
                        <a:rPr lang="es-CO" sz="1400" dirty="0">
                          <a:latin typeface="Calibri"/>
                          <a:ea typeface="Calibri"/>
                          <a:cs typeface="Times New Roman"/>
                        </a:rPr>
                        <a:t>Ara </a:t>
                      </a:r>
                      <a:r>
                        <a:rPr lang="es-CO" sz="1400" dirty="0" err="1">
                          <a:latin typeface="Calibri"/>
                          <a:ea typeface="Calibri"/>
                          <a:cs typeface="Times New Roman"/>
                        </a:rPr>
                        <a:t>Rouf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400" dirty="0">
                          <a:latin typeface="Calibri"/>
                          <a:ea typeface="Calibri"/>
                          <a:cs typeface="Times New Roman"/>
                        </a:rPr>
                        <a:t>                  </a:t>
                      </a:r>
                      <a:r>
                        <a:rPr lang="es-CO" sz="14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O" sz="1400" dirty="0" err="1">
                          <a:latin typeface="Calibri"/>
                          <a:ea typeface="Calibri"/>
                          <a:cs typeface="Times New Roman"/>
                        </a:rPr>
                        <a:t>Independent</a:t>
                      </a:r>
                      <a:r>
                        <a:rPr lang="es-CO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O" sz="1400" dirty="0" err="1">
                          <a:latin typeface="Calibri"/>
                          <a:ea typeface="Calibri"/>
                          <a:cs typeface="Times New Roman"/>
                        </a:rPr>
                        <a:t>University</a:t>
                      </a:r>
                      <a:r>
                        <a:rPr lang="es-CO" sz="1400" dirty="0">
                          <a:latin typeface="Calibri"/>
                          <a:ea typeface="Calibri"/>
                          <a:cs typeface="Times New Roman"/>
                        </a:rPr>
                        <a:t> Bangladesh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  <a:tabLst>
                          <a:tab pos="457200" algn="l"/>
                        </a:tabLst>
                      </a:pPr>
                      <a:r>
                        <a:rPr lang="es-CO" sz="1400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s-CO" sz="1400" dirty="0" smtClean="0">
                          <a:latin typeface="Calibri"/>
                          <a:ea typeface="Calibri"/>
                          <a:cs typeface="Times New Roman"/>
                        </a:rPr>
                        <a:t>         </a:t>
                      </a:r>
                      <a:r>
                        <a:rPr lang="es-CO" sz="1400" dirty="0" err="1" smtClean="0">
                          <a:latin typeface="Calibri"/>
                          <a:ea typeface="Calibri"/>
                          <a:cs typeface="Times New Roman"/>
                        </a:rPr>
                        <a:t>Afim</a:t>
                      </a:r>
                      <a:r>
                        <a:rPr lang="es-CO" sz="14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O" sz="1400" dirty="0" err="1">
                          <a:latin typeface="Calibri"/>
                          <a:ea typeface="Calibri"/>
                          <a:cs typeface="Times New Roman"/>
                        </a:rPr>
                        <a:t>Mainul</a:t>
                      </a:r>
                      <a:r>
                        <a:rPr lang="es-CO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O" sz="1400" dirty="0" err="1">
                          <a:latin typeface="Calibri"/>
                          <a:ea typeface="Calibri"/>
                          <a:cs typeface="Times New Roman"/>
                        </a:rPr>
                        <a:t>Ahsan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400" dirty="0">
                          <a:latin typeface="Calibri"/>
                          <a:ea typeface="Calibri"/>
                          <a:cs typeface="Times New Roman"/>
                        </a:rPr>
                        <a:t>                  </a:t>
                      </a:r>
                      <a:r>
                        <a:rPr lang="es-CO" sz="1400" dirty="0" smtClean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s-CO" sz="1400" dirty="0" err="1" smtClean="0">
                          <a:latin typeface="Calibri"/>
                          <a:ea typeface="Calibri"/>
                          <a:cs typeface="Times New Roman"/>
                        </a:rPr>
                        <a:t>Independent</a:t>
                      </a:r>
                      <a:r>
                        <a:rPr lang="es-CO" sz="14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O" sz="1400" dirty="0" err="1">
                          <a:latin typeface="Calibri"/>
                          <a:ea typeface="Calibri"/>
                          <a:cs typeface="Times New Roman"/>
                        </a:rPr>
                        <a:t>University</a:t>
                      </a:r>
                      <a:r>
                        <a:rPr lang="es-CO" sz="1400" dirty="0">
                          <a:latin typeface="Calibri"/>
                          <a:ea typeface="Calibri"/>
                          <a:cs typeface="Times New Roman"/>
                        </a:rPr>
                        <a:t> Bangladesh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209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  <a:tabLst>
                          <a:tab pos="457200" algn="l"/>
                        </a:tabLst>
                      </a:pPr>
                      <a:r>
                        <a:rPr lang="es-CO" sz="1400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s-CO" sz="1400" dirty="0" smtClean="0">
                          <a:latin typeface="Calibri"/>
                          <a:ea typeface="Calibri"/>
                          <a:cs typeface="Times New Roman"/>
                        </a:rPr>
                        <a:t>        </a:t>
                      </a:r>
                      <a:r>
                        <a:rPr lang="es-CO" sz="1400" dirty="0" err="1" smtClean="0">
                          <a:latin typeface="Calibri"/>
                          <a:ea typeface="Calibri"/>
                          <a:cs typeface="Times New Roman"/>
                        </a:rPr>
                        <a:t>Sajib</a:t>
                      </a:r>
                      <a:r>
                        <a:rPr lang="es-CO" sz="14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O" sz="1400" dirty="0" err="1">
                          <a:latin typeface="Calibri"/>
                          <a:ea typeface="Calibri"/>
                          <a:cs typeface="Times New Roman"/>
                        </a:rPr>
                        <a:t>Chakraborty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400" dirty="0">
                          <a:latin typeface="Calibri"/>
                          <a:ea typeface="Calibri"/>
                          <a:cs typeface="Times New Roman"/>
                        </a:rPr>
                        <a:t>                  </a:t>
                      </a:r>
                      <a:r>
                        <a:rPr lang="es-CO" sz="14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O" sz="1400" dirty="0" err="1">
                          <a:latin typeface="Calibri"/>
                          <a:ea typeface="Calibri"/>
                          <a:cs typeface="Times New Roman"/>
                        </a:rPr>
                        <a:t>Independent</a:t>
                      </a:r>
                      <a:r>
                        <a:rPr lang="es-CO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O" sz="1400" dirty="0" err="1">
                          <a:latin typeface="Calibri"/>
                          <a:ea typeface="Calibri"/>
                          <a:cs typeface="Times New Roman"/>
                        </a:rPr>
                        <a:t>University</a:t>
                      </a:r>
                      <a:r>
                        <a:rPr lang="es-CO" sz="1400" dirty="0">
                          <a:latin typeface="Calibri"/>
                          <a:ea typeface="Calibri"/>
                          <a:cs typeface="Times New Roman"/>
                        </a:rPr>
                        <a:t> Bangladesh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         Omar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Rahman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                  </a:t>
                      </a: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 Independent 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University Bangladesh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209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        M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. M.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Kanial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                 </a:t>
                      </a: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 Independent 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University Bangladesh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         Mohammad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khalrul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Islam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Sarkar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                  </a:t>
                      </a: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 Independent 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University Bangladesh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209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        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Chowddjury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Hasan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                 </a:t>
                      </a: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Independent University Bangladesh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        Clara </a:t>
                      </a:r>
                      <a:r>
                        <a:rPr lang="en-US" sz="1400" dirty="0" err="1">
                          <a:latin typeface="Calibri"/>
                          <a:ea typeface="Calibri"/>
                          <a:cs typeface="Times New Roman"/>
                        </a:rPr>
                        <a:t>Stot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                  </a:t>
                      </a: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 Independent 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University </a:t>
                      </a: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 Bangladesh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6873" name="Imagen 28" descr="EPIFANIO ALZATE ITARTE (22-12-4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1176" y="5733256"/>
            <a:ext cx="304800" cy="390525"/>
          </a:xfrm>
          <a:prstGeom prst="rect">
            <a:avLst/>
          </a:prstGeom>
          <a:noFill/>
        </p:spPr>
      </p:pic>
      <p:pic>
        <p:nvPicPr>
          <p:cNvPr id="36872" name="Imagen 29" descr="EPIFANIO ALZATE ITARTE (22-12-4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1176" y="4869160"/>
            <a:ext cx="304800" cy="390525"/>
          </a:xfrm>
          <a:prstGeom prst="rect">
            <a:avLst/>
          </a:prstGeom>
          <a:noFill/>
        </p:spPr>
      </p:pic>
      <p:pic>
        <p:nvPicPr>
          <p:cNvPr id="36871" name="Imagen 31" descr="EPIFANIO ALZATE ITARTE (22-12-4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1176" y="3933056"/>
            <a:ext cx="304800" cy="390525"/>
          </a:xfrm>
          <a:prstGeom prst="rect">
            <a:avLst/>
          </a:prstGeom>
          <a:noFill/>
        </p:spPr>
      </p:pic>
      <p:pic>
        <p:nvPicPr>
          <p:cNvPr id="36870" name="Imagen 30" descr="EPIFANIO ALZATE ITARTE (22-12-4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1176" y="2996952"/>
            <a:ext cx="304800" cy="390525"/>
          </a:xfrm>
          <a:prstGeom prst="rect">
            <a:avLst/>
          </a:prstGeom>
          <a:noFill/>
        </p:spPr>
      </p:pic>
      <p:pic>
        <p:nvPicPr>
          <p:cNvPr id="36869" name="Imagen 32" descr="EPIFANIO ALZATE ITARTE (22-12-4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784" y="5733256"/>
            <a:ext cx="304800" cy="390525"/>
          </a:xfrm>
          <a:prstGeom prst="rect">
            <a:avLst/>
          </a:prstGeom>
          <a:noFill/>
        </p:spPr>
      </p:pic>
      <p:pic>
        <p:nvPicPr>
          <p:cNvPr id="36868" name="Imagen 33" descr="EPIFANIO ALZATE ITARTE (22-12-4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784" y="4869160"/>
            <a:ext cx="304800" cy="390525"/>
          </a:xfrm>
          <a:prstGeom prst="rect">
            <a:avLst/>
          </a:prstGeom>
          <a:noFill/>
        </p:spPr>
      </p:pic>
      <p:pic>
        <p:nvPicPr>
          <p:cNvPr id="36867" name="Imagen 34" descr="EPIFANIO ALZATE ITARTE (22-12-4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784" y="4005064"/>
            <a:ext cx="304800" cy="390525"/>
          </a:xfrm>
          <a:prstGeom prst="rect">
            <a:avLst/>
          </a:prstGeom>
          <a:noFill/>
        </p:spPr>
      </p:pic>
      <p:pic>
        <p:nvPicPr>
          <p:cNvPr id="36866" name="Imagen 35" descr="EPIFANIO ALZATE ITARTE (22-12-4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784" y="3068960"/>
            <a:ext cx="304800" cy="390525"/>
          </a:xfrm>
          <a:prstGeom prst="rect">
            <a:avLst/>
          </a:prstGeom>
          <a:noFill/>
        </p:spPr>
      </p:pic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7370192" y="2780928"/>
            <a:ext cx="1738312" cy="36471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La mayoría de las personas en </a:t>
            </a:r>
            <a:r>
              <a:rPr kumimoji="0" lang="es-E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ResearchGate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sigue cerca de 17 investigadores.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¿Por qué seguir otras personas?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El seguimiento le permite</a:t>
            </a:r>
          </a:p>
          <a:p>
            <a:pPr fontAlgn="base">
              <a:spcBef>
                <a:spcPct val="0"/>
              </a:spcBef>
              <a:spcAft>
                <a:spcPts val="800"/>
              </a:spcAft>
              <a:buFont typeface="Symbol" pitchFamily="18" charset="2"/>
              <a:buChar char="·"/>
            </a:pPr>
            <a:r>
              <a:rPr kumimoji="0" lang="es-C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Construir su propia red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s-C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Exponer su investigación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s-C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Actualizarse sobre el trabajo de otras personas.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23528" y="1947604"/>
            <a:ext cx="842493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8"/>
              <a:tabLst/>
            </a:pPr>
            <a:r>
              <a:rPr kumimoji="0" lang="es-C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Para iniciar sesión nuevamente, vaya a </a:t>
            </a:r>
            <a:r>
              <a:rPr kumimoji="0" lang="es-C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www.researchgate.net</a:t>
            </a:r>
            <a:r>
              <a:rPr kumimoji="0" lang="es-C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haga clic en iniciar sesión (log in) e inicie sesión con su ID de correo IUB y su contraseña.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s-CO" sz="24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C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s-CO" sz="24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C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Para asistencia adicional, contacte a  - </a:t>
            </a:r>
            <a:r>
              <a:rPr kumimoji="0" lang="es-CO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arup@iub.edu.bd</a:t>
            </a:r>
            <a:r>
              <a:rPr kumimoji="0" lang="es-CO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, </a:t>
            </a:r>
            <a:r>
              <a:rPr kumimoji="0" lang="es-CO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news@iub.edu.bd</a:t>
            </a:r>
            <a:r>
              <a:rPr kumimoji="0" lang="es-CO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C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b="1" dirty="0" smtClean="0"/>
              <a:t>Cómo crear un perfil en </a:t>
            </a:r>
            <a:r>
              <a:rPr lang="es-CO" b="1" dirty="0" err="1" smtClean="0"/>
              <a:t>ResearchGate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b="1" dirty="0" smtClean="0"/>
              <a:t/>
            </a:r>
            <a:br>
              <a:rPr lang="es-ES" sz="2400" b="1" dirty="0" smtClean="0"/>
            </a:br>
            <a:r>
              <a:rPr lang="es-CO" sz="2400" dirty="0" smtClean="0"/>
              <a:t>La misión de </a:t>
            </a:r>
            <a:r>
              <a:rPr lang="es-CO" sz="2400" dirty="0" err="1" smtClean="0"/>
              <a:t>ResearchGate</a:t>
            </a:r>
            <a:r>
              <a:rPr lang="es-CO" sz="2400" dirty="0" smtClean="0"/>
              <a:t> es conectar investigadores y hacer que sea más fácil para ellos compartir y acceder a resultados científicos, conocimientos y experiencias. En </a:t>
            </a:r>
            <a:r>
              <a:rPr lang="es-CO" sz="2400" dirty="0" err="1" smtClean="0"/>
              <a:t>ResearchGate</a:t>
            </a:r>
            <a:r>
              <a:rPr lang="es-CO" sz="2400" dirty="0" smtClean="0"/>
              <a:t> los investigadores encuentran lo que necesitan para avanzar en sus investigaciones.</a:t>
            </a:r>
            <a:endParaRPr lang="es-E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3744416" cy="1143000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chemeClr val="bg1"/>
                </a:solidFill>
              </a:rPr>
              <a:t>PASOS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46856" y="1556793"/>
            <a:ext cx="8229600" cy="1296143"/>
          </a:xfrm>
        </p:spPr>
        <p:txBody>
          <a:bodyPr>
            <a:normAutofit fontScale="550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s-CO" sz="4700" dirty="0" smtClean="0"/>
              <a:t>Vaya a </a:t>
            </a:r>
            <a:r>
              <a:rPr lang="es-CO" sz="4700" b="1" dirty="0" smtClean="0"/>
              <a:t>www.researchgate.net</a:t>
            </a:r>
            <a:r>
              <a:rPr lang="es-CO" sz="4700" dirty="0" smtClean="0"/>
              <a:t> y haga clic en </a:t>
            </a:r>
            <a:r>
              <a:rPr lang="es-CO" sz="4700" b="1" dirty="0" smtClean="0"/>
              <a:t>Únete gratuitamente</a:t>
            </a:r>
            <a:r>
              <a:rPr lang="es-CO" sz="4700" dirty="0" smtClean="0"/>
              <a:t>.</a:t>
            </a:r>
            <a:endParaRPr lang="es-ES" sz="47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s-CO" sz="4700" dirty="0" smtClean="0"/>
              <a:t>Puede escoger cualquiera de las siguientes opciones:</a:t>
            </a:r>
            <a:r>
              <a:rPr lang="es-CO" sz="2400" dirty="0" smtClean="0"/>
              <a:t>		</a:t>
            </a:r>
            <a:endParaRPr lang="es-ES" sz="2400" dirty="0" smtClean="0"/>
          </a:p>
          <a:p>
            <a:pPr marL="0" indent="0" algn="just">
              <a:buNone/>
            </a:pPr>
            <a:endParaRPr lang="es-ES" sz="2400" dirty="0" smtClean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946949" y="3501008"/>
          <a:ext cx="7153443" cy="2935224"/>
        </p:xfrm>
        <a:graphic>
          <a:graphicData uri="http://schemas.openxmlformats.org/drawingml/2006/table">
            <a:tbl>
              <a:tblPr/>
              <a:tblGrid>
                <a:gridCol w="2383941"/>
                <a:gridCol w="2384751"/>
                <a:gridCol w="2384751"/>
              </a:tblGrid>
              <a:tr h="2767881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>
                          <a:latin typeface="Calibri"/>
                          <a:ea typeface="Calibri"/>
                          <a:cs typeface="Times New Roman"/>
                        </a:rPr>
                        <a:t>Investigador académico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 err="1">
                          <a:latin typeface="Calibri"/>
                          <a:ea typeface="Calibri"/>
                          <a:cs typeface="Times New Roman"/>
                        </a:rPr>
                        <a:t>Ex.</a:t>
                      </a:r>
                      <a:r>
                        <a:rPr lang="es-CO" sz="2000" dirty="0">
                          <a:latin typeface="Calibri"/>
                          <a:ea typeface="Calibri"/>
                          <a:cs typeface="Times New Roman"/>
                        </a:rPr>
                        <a:t> Miembro de una facultad, estudiante investigador en una universidad, institución afiliada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>
                          <a:latin typeface="Calibri"/>
                          <a:ea typeface="Calibri"/>
                          <a:cs typeface="Times New Roman"/>
                        </a:rPr>
                        <a:t>Investigador corporativo    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 err="1">
                          <a:latin typeface="Calibri"/>
                          <a:ea typeface="Calibri"/>
                          <a:cs typeface="Times New Roman"/>
                        </a:rPr>
                        <a:t>Ex.</a:t>
                      </a:r>
                      <a:r>
                        <a:rPr lang="es-CO" sz="2000" dirty="0">
                          <a:latin typeface="Calibri"/>
                          <a:ea typeface="Calibri"/>
                          <a:cs typeface="Times New Roman"/>
                        </a:rPr>
                        <a:t> Desarrollador de un producto, investigación aplicada, desarrollador de tecnología               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>
                          <a:latin typeface="Calibri"/>
                          <a:ea typeface="Calibri"/>
                          <a:cs typeface="Times New Roman"/>
                        </a:rPr>
                        <a:t>Otro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latin typeface="Calibri"/>
                          <a:ea typeface="Calibri"/>
                          <a:cs typeface="Times New Roman"/>
                        </a:rPr>
                        <a:t>Investigador retirado, investigador independiente, </a:t>
                      </a:r>
                      <a:r>
                        <a:rPr lang="es-CO" sz="2000" dirty="0" err="1">
                          <a:latin typeface="Calibri"/>
                          <a:ea typeface="Calibri"/>
                          <a:cs typeface="Times New Roman"/>
                        </a:rPr>
                        <a:t>exalumno</a:t>
                      </a:r>
                      <a:r>
                        <a:rPr lang="es-CO" sz="2000" dirty="0">
                          <a:latin typeface="Calibri"/>
                          <a:ea typeface="Calibri"/>
                          <a:cs typeface="Times New Roman"/>
                        </a:rPr>
                        <a:t> de una universidad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2051720" y="2852936"/>
            <a:ext cx="4983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dirty="0" smtClean="0"/>
              <a:t>¿Qué clase de investigador es usted?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46856" y="1556793"/>
            <a:ext cx="8229600" cy="1296143"/>
          </a:xfrm>
        </p:spPr>
        <p:txBody>
          <a:bodyPr>
            <a:normAutofit fontScale="70000" lnSpcReduction="20000"/>
          </a:bodyPr>
          <a:lstStyle/>
          <a:p>
            <a:pPr marL="514350" lvl="0" indent="-514350">
              <a:buFont typeface="+mj-lt"/>
              <a:buAutoNum type="arabicPeriod" startAt="3"/>
            </a:pPr>
            <a:r>
              <a:rPr lang="es-CO" sz="3400" dirty="0" smtClean="0"/>
              <a:t>Por ejemplo, si selecciona </a:t>
            </a:r>
            <a:r>
              <a:rPr lang="es-CO" sz="3400" b="1" dirty="0" smtClean="0"/>
              <a:t>Investigador Académico</a:t>
            </a:r>
            <a:r>
              <a:rPr lang="es-CO" sz="3400" dirty="0" smtClean="0"/>
              <a:t>, aparecerá la siguiente página. Entonces aporte la información solicitada y haga clic en </a:t>
            </a:r>
            <a:r>
              <a:rPr lang="es-CO" sz="3400" b="1" dirty="0" smtClean="0"/>
              <a:t>Continuar</a:t>
            </a:r>
            <a:r>
              <a:rPr lang="es-CO" sz="3400" dirty="0" smtClean="0"/>
              <a:t>.</a:t>
            </a:r>
            <a:endParaRPr lang="es-ES" sz="3400" dirty="0" smtClean="0"/>
          </a:p>
          <a:p>
            <a:pPr marL="457200" lvl="0" indent="-457200">
              <a:buNone/>
            </a:pPr>
            <a:r>
              <a:rPr lang="es-CO" sz="2400" dirty="0" smtClean="0"/>
              <a:t>		</a:t>
            </a:r>
            <a:endParaRPr lang="es-ES" sz="2400" dirty="0" smtClean="0"/>
          </a:p>
          <a:p>
            <a:pPr marL="0" indent="0" algn="just">
              <a:buNone/>
            </a:pPr>
            <a:endParaRPr lang="es-ES" sz="2400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683568" y="2852936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dirty="0" smtClean="0"/>
              <a:t>Muestre dónde ha llevado a cabo su investigación</a:t>
            </a:r>
            <a:endParaRPr lang="es-ES" sz="2400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51520" y="3501008"/>
          <a:ext cx="8568952" cy="993324"/>
        </p:xfrm>
        <a:graphic>
          <a:graphicData uri="http://schemas.openxmlformats.org/drawingml/2006/table">
            <a:tbl>
              <a:tblPr/>
              <a:tblGrid>
                <a:gridCol w="6624736"/>
                <a:gridCol w="1944216"/>
              </a:tblGrid>
              <a:tr h="993324">
                <a:tc>
                  <a:txBody>
                    <a:bodyPr/>
                    <a:lstStyle/>
                    <a:p>
                      <a:pPr marL="6985" indent="-698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latin typeface="Calibri"/>
                          <a:ea typeface="Calibri"/>
                          <a:cs typeface="Times New Roman"/>
                        </a:rPr>
                        <a:t>Ingrese los detalles de su institución para encontrar sus colegas rápidamente y mantenerse actualizado con su investigación.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latin typeface="Calibri"/>
                          <a:ea typeface="Calibri"/>
                          <a:cs typeface="Times New Roman"/>
                        </a:rPr>
                        <a:t>Perfil Preliminar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251520" y="4725144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 smtClean="0"/>
              <a:t>Institución</a:t>
            </a:r>
            <a:endParaRPr lang="es-ES" sz="2400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251520" y="5229200"/>
          <a:ext cx="8568952" cy="978408"/>
        </p:xfrm>
        <a:graphic>
          <a:graphicData uri="http://schemas.openxmlformats.org/drawingml/2006/table">
            <a:tbl>
              <a:tblPr/>
              <a:tblGrid>
                <a:gridCol w="5040560"/>
                <a:gridCol w="3528392"/>
              </a:tblGrid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latin typeface="Calibri"/>
                          <a:ea typeface="Calibri"/>
                          <a:cs typeface="Times New Roman"/>
                        </a:rPr>
                        <a:t>Universidad u organización a la cual se encuentra vinculado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1412776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 smtClean="0"/>
              <a:t>Departamento</a:t>
            </a:r>
            <a:endParaRPr lang="es-ES" sz="240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23528" y="1916832"/>
          <a:ext cx="8568952" cy="432048"/>
        </p:xfrm>
        <a:graphic>
          <a:graphicData uri="http://schemas.openxmlformats.org/drawingml/2006/table">
            <a:tbl>
              <a:tblPr/>
              <a:tblGrid>
                <a:gridCol w="5040560"/>
                <a:gridCol w="3528392"/>
              </a:tblGrid>
              <a:tr h="432048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Continúe</a:t>
                      </a:r>
                      <a:endParaRPr lang="es-CO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Podrá editar su perfil luego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347864" y="2529532"/>
          <a:ext cx="5544616" cy="539428"/>
        </p:xfrm>
        <a:graphic>
          <a:graphicData uri="http://schemas.openxmlformats.org/drawingml/2006/table">
            <a:tbl>
              <a:tblPr/>
              <a:tblGrid>
                <a:gridCol w="2555983"/>
                <a:gridCol w="2988633"/>
              </a:tblGrid>
              <a:tr h="539428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latin typeface="Calibri"/>
                          <a:ea typeface="Calibri"/>
                          <a:cs typeface="Times New Roman"/>
                        </a:rPr>
                        <a:t>Sáltese este paso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latin typeface="Calibri"/>
                          <a:ea typeface="Calibri"/>
                          <a:cs typeface="Times New Roman"/>
                        </a:rPr>
                        <a:t>Su institución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2 Marcador de contenido"/>
          <p:cNvSpPr>
            <a:spLocks noGrp="1"/>
          </p:cNvSpPr>
          <p:nvPr>
            <p:ph idx="1"/>
          </p:nvPr>
        </p:nvSpPr>
        <p:spPr>
          <a:xfrm>
            <a:off x="108520" y="3140968"/>
            <a:ext cx="9144000" cy="864095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4"/>
            </a:pPr>
            <a:r>
              <a:rPr lang="es-CO" sz="2400" dirty="0" smtClean="0"/>
              <a:t>Aporte la información y haga clic en </a:t>
            </a:r>
            <a:r>
              <a:rPr lang="es-CO" sz="2400" b="1" dirty="0" smtClean="0"/>
              <a:t>Continuar</a:t>
            </a:r>
            <a:r>
              <a:rPr lang="es-CO" sz="2400" dirty="0" smtClean="0"/>
              <a:t>.</a:t>
            </a:r>
            <a:endParaRPr lang="es-ES" sz="2400" dirty="0" smtClean="0"/>
          </a:p>
          <a:p>
            <a:pPr marL="0" indent="0" algn="just">
              <a:buNone/>
            </a:pPr>
            <a:endParaRPr lang="es-ES" sz="2400" dirty="0" smtClean="0"/>
          </a:p>
        </p:txBody>
      </p:sp>
      <p:sp>
        <p:nvSpPr>
          <p:cNvPr id="13" name="12 Rectángulo"/>
          <p:cNvSpPr/>
          <p:nvPr/>
        </p:nvSpPr>
        <p:spPr>
          <a:xfrm>
            <a:off x="323528" y="3501008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dirty="0" smtClean="0"/>
              <a:t>Nombre</a:t>
            </a:r>
            <a:endParaRPr lang="es-ES" sz="2400" dirty="0"/>
          </a:p>
        </p:txBody>
      </p:sp>
      <p:sp>
        <p:nvSpPr>
          <p:cNvPr id="14" name="13 Rectángulo"/>
          <p:cNvSpPr/>
          <p:nvPr/>
        </p:nvSpPr>
        <p:spPr>
          <a:xfrm>
            <a:off x="323528" y="4221088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 smtClean="0"/>
              <a:t>Apellido</a:t>
            </a:r>
            <a:endParaRPr lang="es-ES" sz="2400" dirty="0"/>
          </a:p>
        </p:txBody>
      </p:sp>
      <p:sp>
        <p:nvSpPr>
          <p:cNvPr id="15" name="14 Rectángulo"/>
          <p:cNvSpPr/>
          <p:nvPr/>
        </p:nvSpPr>
        <p:spPr>
          <a:xfrm>
            <a:off x="323528" y="4941168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 smtClean="0"/>
              <a:t>Correo institucional</a:t>
            </a:r>
            <a:endParaRPr lang="es-ES" sz="2400" dirty="0"/>
          </a:p>
        </p:txBody>
      </p:sp>
      <p:sp>
        <p:nvSpPr>
          <p:cNvPr id="16" name="15 Rectángulo"/>
          <p:cNvSpPr/>
          <p:nvPr/>
        </p:nvSpPr>
        <p:spPr>
          <a:xfrm>
            <a:off x="323528" y="5733256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 smtClean="0"/>
              <a:t>Clave						</a:t>
            </a:r>
            <a:r>
              <a:rPr lang="es-CO" sz="2400" u="sng" dirty="0" smtClean="0"/>
              <a:t> Mostrar clave</a:t>
            </a:r>
            <a:endParaRPr lang="es-ES" sz="2400" dirty="0"/>
          </a:p>
        </p:txBody>
      </p:sp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395536" y="3933056"/>
          <a:ext cx="8496944" cy="288032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288032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17 Tabla"/>
          <p:cNvGraphicFramePr>
            <a:graphicFrameLocks noGrp="1"/>
          </p:cNvGraphicFramePr>
          <p:nvPr/>
        </p:nvGraphicFramePr>
        <p:xfrm>
          <a:off x="395536" y="4653136"/>
          <a:ext cx="8496944" cy="288032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288032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18 Tabla"/>
          <p:cNvGraphicFramePr>
            <a:graphicFrameLocks noGrp="1"/>
          </p:cNvGraphicFramePr>
          <p:nvPr/>
        </p:nvGraphicFramePr>
        <p:xfrm>
          <a:off x="395536" y="5445224"/>
          <a:ext cx="8496944" cy="288032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288032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19 Tabla"/>
          <p:cNvGraphicFramePr>
            <a:graphicFrameLocks noGrp="1"/>
          </p:cNvGraphicFramePr>
          <p:nvPr/>
        </p:nvGraphicFramePr>
        <p:xfrm>
          <a:off x="395536" y="6237312"/>
          <a:ext cx="8496944" cy="288032"/>
        </p:xfrm>
        <a:graphic>
          <a:graphicData uri="http://schemas.openxmlformats.org/drawingml/2006/table">
            <a:tbl>
              <a:tblPr/>
              <a:tblGrid>
                <a:gridCol w="8496944"/>
              </a:tblGrid>
              <a:tr h="288032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60040" y="1484784"/>
            <a:ext cx="83884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Al hacer clic en </a:t>
            </a:r>
            <a:r>
              <a:rPr kumimoji="0" lang="es-C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Continuar</a:t>
            </a:r>
            <a:r>
              <a:rPr kumimoji="0" lang="es-C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usted estará de acuerdo con nuestros </a:t>
            </a:r>
            <a:r>
              <a:rPr kumimoji="0" lang="es-CO" sz="2400" b="1" i="0" u="none" strike="noStrike" cap="none" normalizeH="0" baseline="0" dirty="0" smtClean="0">
                <a:ln>
                  <a:noFill/>
                </a:ln>
                <a:solidFill>
                  <a:srgbClr val="2F549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Términos y Condiciones </a:t>
            </a:r>
            <a:r>
              <a:rPr kumimoji="0" lang="es-C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y con la </a:t>
            </a:r>
            <a:r>
              <a:rPr kumimoji="0" lang="es-CO" sz="2400" b="1" i="0" u="none" strike="noStrike" cap="none" normalizeH="0" baseline="0" dirty="0" smtClean="0">
                <a:ln>
                  <a:noFill/>
                </a:ln>
                <a:solidFill>
                  <a:srgbClr val="2F549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Cláusula de Privacidad y de Protección de Información </a:t>
            </a:r>
            <a:endParaRPr kumimoji="0" lang="es-C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899592" y="2852936"/>
          <a:ext cx="7452320" cy="391351"/>
        </p:xfrm>
        <a:graphic>
          <a:graphicData uri="http://schemas.openxmlformats.org/drawingml/2006/table">
            <a:tbl>
              <a:tblPr/>
              <a:tblGrid>
                <a:gridCol w="7452320"/>
              </a:tblGrid>
              <a:tr h="360040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>
                          <a:latin typeface="Calibri"/>
                          <a:ea typeface="Calibri"/>
                          <a:cs typeface="Times New Roman"/>
                        </a:rPr>
                        <a:t>Continuar</a:t>
                      </a:r>
                      <a:endParaRPr lang="es-E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</a:tr>
            </a:tbl>
          </a:graphicData>
        </a:graphic>
      </p:graphicFrame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323528" y="3429001"/>
            <a:ext cx="8229600" cy="1296143"/>
          </a:xfrm>
        </p:spPr>
        <p:txBody>
          <a:bodyPr>
            <a:normAutofit fontScale="85000" lnSpcReduction="20000"/>
          </a:bodyPr>
          <a:lstStyle/>
          <a:p>
            <a:pPr marL="514350" lvl="0" indent="-514350">
              <a:buFont typeface="+mj-lt"/>
              <a:buAutoNum type="arabicPeriod" startAt="5"/>
            </a:pPr>
            <a:r>
              <a:rPr lang="es-CO" dirty="0" smtClean="0"/>
              <a:t>Esta página puede mostrar algunos documentos relacionados con su nombre para confirmar su autoría. Si encuentra su artículo allí, haga clic en </a:t>
            </a:r>
            <a:r>
              <a:rPr lang="es-CO" b="1" dirty="0" smtClean="0"/>
              <a:t>Yo soy el otro</a:t>
            </a:r>
            <a:r>
              <a:rPr lang="es-CO" dirty="0" smtClean="0"/>
              <a:t> de lo contrario </a:t>
            </a:r>
            <a:r>
              <a:rPr lang="es-CO" b="1" dirty="0" smtClean="0"/>
              <a:t>Este no soy yo</a:t>
            </a:r>
            <a:r>
              <a:rPr lang="es-CO" dirty="0" smtClean="0"/>
              <a:t>.</a:t>
            </a:r>
            <a:r>
              <a:rPr lang="es-CO" sz="2400" dirty="0" smtClean="0"/>
              <a:t>		</a:t>
            </a:r>
            <a:endParaRPr lang="es-ES" sz="2400" dirty="0" smtClean="0"/>
          </a:p>
          <a:p>
            <a:pPr marL="0" indent="0" algn="just">
              <a:buNone/>
            </a:pPr>
            <a:endParaRPr lang="es-ES" sz="2400" dirty="0" smtClean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07504" y="5013176"/>
            <a:ext cx="8784976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Por favor confirme su autoría – ¿este es usted?  </a:t>
            </a:r>
            <a:endParaRPr kumimoji="0" lang="es-C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Díganos cuáles de estas publicaciones son suyas para añadir su investigación a su perfil</a:t>
            </a:r>
            <a:r>
              <a:rPr kumimoji="0" lang="es-ES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611560" y="1541103"/>
          <a:ext cx="8064895" cy="4543505"/>
        </p:xfrm>
        <a:graphic>
          <a:graphicData uri="http://schemas.openxmlformats.org/drawingml/2006/table">
            <a:tbl>
              <a:tblPr/>
              <a:tblGrid>
                <a:gridCol w="2714147"/>
                <a:gridCol w="2714836"/>
                <a:gridCol w="2635912"/>
              </a:tblGrid>
              <a:tr h="364035">
                <a:tc rowSpan="5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3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>
                          <a:latin typeface="Calibri"/>
                          <a:ea typeface="Calibri"/>
                          <a:cs typeface="Times New Roman"/>
                        </a:rPr>
                        <a:t>Soy el Autor</a:t>
                      </a:r>
                      <a:endParaRPr lang="es-E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403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>
                          <a:latin typeface="Calibri"/>
                          <a:ea typeface="Calibri"/>
                          <a:cs typeface="Times New Roman"/>
                        </a:rPr>
                        <a:t>AR Das</a:t>
                      </a:r>
                      <a:endParaRPr lang="es-E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7597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>
                          <a:latin typeface="Calibri"/>
                          <a:ea typeface="Calibri"/>
                          <a:cs typeface="Times New Roman"/>
                        </a:rPr>
                        <a:t>Autor of 4 publicaciones, incluyendo:</a:t>
                      </a:r>
                      <a:endParaRPr lang="es-E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>
                          <a:latin typeface="Calibri"/>
                          <a:ea typeface="Calibri"/>
                          <a:cs typeface="Times New Roman"/>
                        </a:rPr>
                        <a:t>Éste no soy yo</a:t>
                      </a:r>
                      <a:endParaRPr lang="es-E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3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049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latin typeface="Calibri"/>
                          <a:ea typeface="Calibri"/>
                          <a:cs typeface="Times New Roman"/>
                        </a:rPr>
                        <a:t>Articulo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: Effects of Vitamin A and Vitamin C on Mercury Induced Toxicity in Mice</a:t>
                      </a:r>
                      <a:endParaRPr lang="es-ES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MA </a:t>
                      </a:r>
                      <a:r>
                        <a:rPr lang="en-US" sz="2400" dirty="0" err="1">
                          <a:latin typeface="Calibri"/>
                          <a:ea typeface="Calibri"/>
                          <a:cs typeface="Times New Roman"/>
                        </a:rPr>
                        <a:t>Huy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, MA </a:t>
                      </a:r>
                      <a:r>
                        <a:rPr lang="en-US" sz="2400" dirty="0" err="1">
                          <a:latin typeface="Calibri"/>
                          <a:ea typeface="Calibri"/>
                          <a:cs typeface="Times New Roman"/>
                        </a:rPr>
                        <a:t>Awall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, A, Gosh, AR Das</a:t>
                      </a:r>
                      <a:endParaRPr lang="es-E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2770" name="Imagen 1" descr="EPIFANIO ALZATE ITARTE (22-12-4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04864"/>
            <a:ext cx="1584176" cy="2032226"/>
          </a:xfrm>
          <a:prstGeom prst="rect">
            <a:avLst/>
          </a:prstGeom>
          <a:noFill/>
        </p:spPr>
      </p:pic>
      <p:pic>
        <p:nvPicPr>
          <p:cNvPr id="32769" name="Imagen 2" descr="Lenguaje &lt;strong&gt;escrito&lt;/strong&gt; - Wikipedia, la enciclopedia lib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6638" y="4437112"/>
            <a:ext cx="1095122" cy="1444117"/>
          </a:xfrm>
          <a:prstGeom prst="rect">
            <a:avLst/>
          </a:prstGeom>
          <a:noFill/>
        </p:spPr>
      </p:pic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4139952" y="6237312"/>
          <a:ext cx="4536504" cy="430783"/>
        </p:xfrm>
        <a:graphic>
          <a:graphicData uri="http://schemas.openxmlformats.org/drawingml/2006/table">
            <a:tbl>
              <a:tblPr/>
              <a:tblGrid>
                <a:gridCol w="2650857"/>
                <a:gridCol w="1885647"/>
              </a:tblGrid>
              <a:tr h="430783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latin typeface="Calibri"/>
                          <a:ea typeface="Calibri"/>
                          <a:cs typeface="Times New Roman"/>
                        </a:rPr>
                        <a:t>Omitir este paso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latin typeface="Calibri"/>
                          <a:ea typeface="Calibri"/>
                          <a:cs typeface="Times New Roman"/>
                        </a:rPr>
                        <a:t>Continuar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ángulo 3"/>
          <p:cNvSpPr>
            <a:spLocks noChangeArrowheads="1"/>
          </p:cNvSpPr>
          <p:nvPr/>
        </p:nvSpPr>
        <p:spPr bwMode="auto">
          <a:xfrm>
            <a:off x="611560" y="1700808"/>
            <a:ext cx="360040" cy="288032"/>
          </a:xfrm>
          <a:prstGeom prst="rect">
            <a:avLst/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3794" name="Cuadro de texto 2"/>
          <p:cNvSpPr txBox="1">
            <a:spLocks noChangeArrowheads="1"/>
          </p:cNvSpPr>
          <p:nvPr/>
        </p:nvSpPr>
        <p:spPr bwMode="auto">
          <a:xfrm>
            <a:off x="1187624" y="1628800"/>
            <a:ext cx="6768752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Invitar a los coautores a </a:t>
            </a:r>
            <a:r>
              <a:rPr kumimoji="0" lang="es-E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ResearchGate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   Vista previa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0" y="2276872"/>
            <a:ext cx="8697144" cy="1152128"/>
          </a:xfrm>
        </p:spPr>
        <p:txBody>
          <a:bodyPr>
            <a:normAutofit/>
          </a:bodyPr>
          <a:lstStyle/>
          <a:p>
            <a:pPr marL="514350" lvl="0" indent="-514350" algn="just">
              <a:buNone/>
            </a:pPr>
            <a:r>
              <a:rPr lang="es-CO" sz="2400" dirty="0" smtClean="0"/>
              <a:t>	</a:t>
            </a:r>
            <a:r>
              <a:rPr lang="es-CO" sz="2000" dirty="0" smtClean="0"/>
              <a:t>También puede ignorar esto y hacer clic en </a:t>
            </a:r>
            <a:r>
              <a:rPr lang="es-CO" sz="2000" b="1" dirty="0" smtClean="0"/>
              <a:t>Omitir</a:t>
            </a:r>
            <a:r>
              <a:rPr lang="es-CO" sz="2000" dirty="0" smtClean="0"/>
              <a:t> el paso en las páginas siguientes. Después de pocas páginas aparecerá la siguiente página. Puede subir su foto o también puede omitir este paso.</a:t>
            </a:r>
            <a:endParaRPr lang="es-ES" sz="2000" dirty="0" smtClean="0"/>
          </a:p>
          <a:p>
            <a:pPr marL="0" indent="0" algn="just">
              <a:buNone/>
            </a:pPr>
            <a:endParaRPr lang="es-ES" sz="2400" dirty="0" smtClean="0"/>
          </a:p>
        </p:txBody>
      </p:sp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899592" y="3573016"/>
          <a:ext cx="7272808" cy="2736304"/>
        </p:xfrm>
        <a:graphic>
          <a:graphicData uri="http://schemas.openxmlformats.org/drawingml/2006/table">
            <a:tbl>
              <a:tblPr/>
              <a:tblGrid>
                <a:gridCol w="2147398"/>
                <a:gridCol w="5125410"/>
              </a:tblGrid>
              <a:tr h="2736304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r>
                        <a:rPr lang="es-CO" sz="2000" dirty="0">
                          <a:latin typeface="Calibri"/>
                        </a:rPr>
                        <a:t>Añada su fotografía de perfil</a:t>
                      </a:r>
                      <a:r>
                        <a:rPr lang="es-ES" sz="2000" dirty="0">
                          <a:latin typeface="Calibri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3805" name="Imagen 4" descr="EPIFANIO ALZATE ITARTE (22-12-4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122168"/>
            <a:ext cx="1368152" cy="1755104"/>
          </a:xfrm>
          <a:prstGeom prst="rect">
            <a:avLst/>
          </a:prstGeom>
          <a:noFill/>
        </p:spPr>
      </p:pic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4283968" y="4581128"/>
            <a:ext cx="2916238" cy="3693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CO" dirty="0" smtClean="0"/>
              <a:t>Suba una fotografía</a:t>
            </a:r>
            <a:endParaRPr lang="es-ES" dirty="0"/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4283968" y="5092303"/>
            <a:ext cx="2914650" cy="3693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CO" dirty="0" smtClean="0"/>
              <a:t>Use su cámara web</a:t>
            </a:r>
            <a:endParaRPr lang="es-ES" dirty="0"/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4283968" y="5606653"/>
            <a:ext cx="2914650" cy="3693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CO" dirty="0" smtClean="0"/>
              <a:t>Importe de </a:t>
            </a:r>
            <a:r>
              <a:rPr lang="es-CO" dirty="0" err="1" smtClean="0"/>
              <a:t>Facebook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1412776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/>
              <a:t>O seleccione otra fotografía de estas imágenes que encontramos online:</a:t>
            </a:r>
            <a:endParaRPr lang="es-ES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60041" y="1772816"/>
          <a:ext cx="8676455" cy="1800200"/>
        </p:xfrm>
        <a:graphic>
          <a:graphicData uri="http://schemas.openxmlformats.org/drawingml/2006/table">
            <a:tbl>
              <a:tblPr/>
              <a:tblGrid>
                <a:gridCol w="1728192"/>
                <a:gridCol w="1872208"/>
                <a:gridCol w="1656184"/>
                <a:gridCol w="1728192"/>
                <a:gridCol w="1691679"/>
              </a:tblGrid>
              <a:tr h="180020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4821" name="Imagen 14" descr="EPIFANIO ALZATE ITARTE (22-12-4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2060848"/>
            <a:ext cx="942975" cy="1209675"/>
          </a:xfrm>
          <a:prstGeom prst="rect">
            <a:avLst/>
          </a:prstGeom>
          <a:noFill/>
        </p:spPr>
      </p:pic>
      <p:pic>
        <p:nvPicPr>
          <p:cNvPr id="34820" name="Imagen 15" descr="EPIFANIO ALZATE ITARTE (22-12-4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060848"/>
            <a:ext cx="942975" cy="1209675"/>
          </a:xfrm>
          <a:prstGeom prst="rect">
            <a:avLst/>
          </a:prstGeom>
          <a:noFill/>
        </p:spPr>
      </p:pic>
      <p:pic>
        <p:nvPicPr>
          <p:cNvPr id="34819" name="Imagen 16" descr="EPIFANIO ALZATE ITARTE (22-12-4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060848"/>
            <a:ext cx="942975" cy="1209675"/>
          </a:xfrm>
          <a:prstGeom prst="rect">
            <a:avLst/>
          </a:prstGeom>
          <a:noFill/>
        </p:spPr>
      </p:pic>
      <p:pic>
        <p:nvPicPr>
          <p:cNvPr id="34818" name="Imagen 17" descr="EPIFANIO ALZATE ITARTE (22-12-4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060848"/>
            <a:ext cx="942975" cy="1209675"/>
          </a:xfrm>
          <a:prstGeom prst="rect">
            <a:avLst/>
          </a:prstGeom>
          <a:noFill/>
        </p:spPr>
      </p:pic>
      <p:pic>
        <p:nvPicPr>
          <p:cNvPr id="34817" name="Imagen 18" descr="EPIFANIO ALZATE ITARTE (22-12-4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942975" cy="1209675"/>
          </a:xfrm>
          <a:prstGeom prst="rect">
            <a:avLst/>
          </a:prstGeom>
          <a:noFill/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51520" y="3789040"/>
            <a:ext cx="4032448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Vea las condiciones para subir archivos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4499992" y="3789040"/>
          <a:ext cx="4464496" cy="360040"/>
        </p:xfrm>
        <a:graphic>
          <a:graphicData uri="http://schemas.openxmlformats.org/drawingml/2006/table">
            <a:tbl>
              <a:tblPr/>
              <a:tblGrid>
                <a:gridCol w="2088232"/>
                <a:gridCol w="2376264"/>
              </a:tblGrid>
              <a:tr h="360040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latin typeface="Calibri"/>
                          <a:ea typeface="Calibri"/>
                          <a:cs typeface="Times New Roman"/>
                        </a:rPr>
                        <a:t>Omitir este paso</a:t>
                      </a:r>
                      <a:endParaRPr lang="es-E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latin typeface="Calibri"/>
                          <a:ea typeface="Calibri"/>
                          <a:cs typeface="Times New Roman"/>
                        </a:rPr>
                        <a:t>Complete la inscripción</a:t>
                      </a:r>
                      <a:endParaRPr lang="es-E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</a:tr>
            </a:tbl>
          </a:graphicData>
        </a:graphic>
      </p:graphicFrame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6" name="2 Marcador de contenido"/>
          <p:cNvSpPr>
            <a:spLocks noGrp="1"/>
          </p:cNvSpPr>
          <p:nvPr>
            <p:ph idx="1"/>
          </p:nvPr>
        </p:nvSpPr>
        <p:spPr>
          <a:xfrm>
            <a:off x="467544" y="4221089"/>
            <a:ext cx="8229600" cy="432047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 startAt="6"/>
            </a:pPr>
            <a:r>
              <a:rPr lang="es-CO" sz="2000" dirty="0" smtClean="0"/>
              <a:t>Si usted hace clic en </a:t>
            </a:r>
            <a:r>
              <a:rPr lang="es-CO" sz="2000" b="1" dirty="0" smtClean="0"/>
              <a:t>Omitir este paso</a:t>
            </a:r>
            <a:r>
              <a:rPr lang="es-CO" sz="2000" dirty="0" smtClean="0"/>
              <a:t>, aparecerá la siguiente pantalla:	</a:t>
            </a:r>
            <a:endParaRPr lang="es-ES" sz="2000" dirty="0" smtClean="0"/>
          </a:p>
          <a:p>
            <a:pPr marL="0" indent="0" algn="just">
              <a:buNone/>
            </a:pPr>
            <a:endParaRPr lang="es-ES" sz="2400" dirty="0" smtClean="0"/>
          </a:p>
        </p:txBody>
      </p:sp>
      <p:pic>
        <p:nvPicPr>
          <p:cNvPr id="17" name="16 Imagen" descr="Vector gratis: Envolvente, Cartas, &lt;strong&gt;Sobre&lt;/strong&gt;, Post - Imagen gratis en ...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3851920" y="4653136"/>
            <a:ext cx="1139969" cy="792088"/>
          </a:xfrm>
          <a:prstGeom prst="rect">
            <a:avLst/>
          </a:prstGeom>
        </p:spPr>
      </p:pic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755576" y="5532940"/>
            <a:ext cx="77048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Por favor revise su correo para activar su cuenta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Hemos enviado un correo a </a:t>
            </a:r>
            <a:r>
              <a:rPr kumimoji="0" lang="es-CO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arup@ub.edu.bd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¿Ha cometido un error? </a:t>
            </a:r>
            <a:r>
              <a:rPr kumimoji="0" lang="es-CO" sz="15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Edite su dirección de correo</a:t>
            </a:r>
            <a:endParaRPr kumimoji="0" lang="es-E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Si han pasado menos de cinco minutos, por favor revise de nuevo y haga </a:t>
            </a:r>
            <a:r>
              <a:rPr kumimoji="0" lang="es-CO" sz="15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clic aquí</a:t>
            </a:r>
            <a:r>
              <a:rPr kumimoji="0" lang="es-CO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para reenviarlo</a:t>
            </a:r>
            <a:r>
              <a:rPr kumimoji="0" lang="es-CO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1349</TotalTime>
  <Words>705</Words>
  <Application>Microsoft Office PowerPoint</Application>
  <PresentationFormat>Presentación en pantalla (4:3)</PresentationFormat>
  <Paragraphs>99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4" baseType="lpstr">
      <vt:lpstr>Office Theme</vt:lpstr>
      <vt:lpstr>1_Tema de Office</vt:lpstr>
      <vt:lpstr>Creación de Perfil en ResearchGate</vt:lpstr>
      <vt:lpstr>Cómo crear un perfil en ResearchGate</vt:lpstr>
      <vt:lpstr>PASOS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Company>Universidad de Caldas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Revista Cientifica</dc:creator>
  <cp:lastModifiedBy>Revistas Cientificas</cp:lastModifiedBy>
  <cp:revision>143</cp:revision>
  <dcterms:created xsi:type="dcterms:W3CDTF">2016-08-02T19:30:35Z</dcterms:created>
  <dcterms:modified xsi:type="dcterms:W3CDTF">2017-09-11T21:53:14Z</dcterms:modified>
</cp:coreProperties>
</file>