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7" r:id="rId4"/>
    <p:sldId id="262" r:id="rId5"/>
    <p:sldId id="259" r:id="rId6"/>
  </p:sldIdLst>
  <p:sldSz cx="10058400" cy="77724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99" d="100"/>
          <a:sy n="99" d="100"/>
        </p:scale>
        <p:origin x="1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1A7540-DCC7-414E-97CA-DCD8BFD39DC7}" type="doc">
      <dgm:prSet loTypeId="urn:microsoft.com/office/officeart/2008/layout/PictureLineup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C2994825-8059-BF40-A8CB-33549D1B90DF}">
      <dgm:prSet phldrT="[Texto]"/>
      <dgm:spPr/>
      <dgm:t>
        <a:bodyPr/>
        <a:lstStyle/>
        <a:p>
          <a:r>
            <a:rPr lang="es-MX" b="1" dirty="0"/>
            <a:t>GRUPO 1: </a:t>
          </a:r>
        </a:p>
        <a:p>
          <a:r>
            <a:rPr lang="es-MX" dirty="0"/>
            <a:t>*Instituciones de Educación Superior</a:t>
          </a:r>
        </a:p>
        <a:p>
          <a:r>
            <a:rPr lang="es-MX" dirty="0"/>
            <a:t>*Institutos / Centros de investigación y Centros de desarrollo tecnológico</a:t>
          </a:r>
        </a:p>
      </dgm:t>
    </dgm:pt>
    <dgm:pt modelId="{67857183-D6D4-684F-9E45-57125BB39CD1}" type="parTrans" cxnId="{29D359D6-2CFB-DB46-B65A-B1BDFC2100B1}">
      <dgm:prSet/>
      <dgm:spPr/>
      <dgm:t>
        <a:bodyPr/>
        <a:lstStyle/>
        <a:p>
          <a:endParaRPr lang="es-MX"/>
        </a:p>
      </dgm:t>
    </dgm:pt>
    <dgm:pt modelId="{A43B3359-DFF2-8D46-AACA-BB8A7816E12E}" type="sibTrans" cxnId="{29D359D6-2CFB-DB46-B65A-B1BDFC2100B1}">
      <dgm:prSet/>
      <dgm:spPr/>
      <dgm:t>
        <a:bodyPr/>
        <a:lstStyle/>
        <a:p>
          <a:endParaRPr lang="es-MX"/>
        </a:p>
      </dgm:t>
    </dgm:pt>
    <dgm:pt modelId="{2A36CFE4-31DE-914B-B3A8-9B1213AA87B5}">
      <dgm:prSet phldrT="[Texto]"/>
      <dgm:spPr/>
      <dgm:t>
        <a:bodyPr/>
        <a:lstStyle/>
        <a:p>
          <a:r>
            <a:rPr lang="es-MX" b="1" dirty="0"/>
            <a:t>GRUPO 2: </a:t>
          </a:r>
        </a:p>
        <a:p>
          <a:r>
            <a:rPr lang="es-MX" dirty="0"/>
            <a:t>*Instituciones Prestadoras del Servicio de Salud – IPS (Privadas y Públicas)</a:t>
          </a:r>
          <a:br>
            <a:rPr lang="es-MX" dirty="0"/>
          </a:br>
          <a:r>
            <a:rPr lang="es-MX" dirty="0"/>
            <a:t>*Direcciones Territoriales de Salud (Secretarias de salud departamentales y municipales)</a:t>
          </a:r>
        </a:p>
      </dgm:t>
    </dgm:pt>
    <dgm:pt modelId="{6E338043-89E0-7142-B123-C3B6897B90D3}" type="parTrans" cxnId="{B2A6D669-1A7B-604E-9FB4-012858D33C39}">
      <dgm:prSet/>
      <dgm:spPr/>
      <dgm:t>
        <a:bodyPr/>
        <a:lstStyle/>
        <a:p>
          <a:endParaRPr lang="es-MX"/>
        </a:p>
      </dgm:t>
    </dgm:pt>
    <dgm:pt modelId="{07403AF2-792C-0248-A785-0C9D627D6745}" type="sibTrans" cxnId="{B2A6D669-1A7B-604E-9FB4-012858D33C39}">
      <dgm:prSet/>
      <dgm:spPr/>
      <dgm:t>
        <a:bodyPr/>
        <a:lstStyle/>
        <a:p>
          <a:endParaRPr lang="es-MX"/>
        </a:p>
      </dgm:t>
    </dgm:pt>
    <dgm:pt modelId="{06AC6494-C1EB-5145-95F2-FB04D24C7F70}">
      <dgm:prSet phldrT="[Texto]"/>
      <dgm:spPr/>
      <dgm:t>
        <a:bodyPr/>
        <a:lstStyle/>
        <a:p>
          <a:r>
            <a:rPr lang="es-MX" b="1" dirty="0"/>
            <a:t>GRUPO 3: </a:t>
          </a:r>
        </a:p>
        <a:p>
          <a:r>
            <a:rPr lang="es-MX" dirty="0"/>
            <a:t>*Sector productivo (Personas Jurídica o entidades articuladoras)</a:t>
          </a:r>
        </a:p>
        <a:p>
          <a:r>
            <a:rPr lang="es-MX" dirty="0"/>
            <a:t>*Empresas públicas o privadas nacionales o extranjeras legalmente constituidas con domicilio en Colombia minimo dos años </a:t>
          </a:r>
        </a:p>
        <a:p>
          <a:r>
            <a:rPr lang="es-MX" dirty="0"/>
            <a:t>*Organizaciones sociales y comunitarias</a:t>
          </a:r>
        </a:p>
        <a:p>
          <a:r>
            <a:rPr lang="es-MX" dirty="0"/>
            <a:t>*Instituciones Públicas</a:t>
          </a:r>
        </a:p>
        <a:p>
          <a:r>
            <a:rPr lang="es-MX" dirty="0"/>
            <a:t>*Otros actores de la SNCTeI</a:t>
          </a:r>
        </a:p>
      </dgm:t>
    </dgm:pt>
    <dgm:pt modelId="{B3BFF06C-BE0E-8849-BD1A-21B5036D396E}" type="parTrans" cxnId="{CFC20C82-AAD1-A242-8CE2-C22FA2AF8DB3}">
      <dgm:prSet/>
      <dgm:spPr/>
      <dgm:t>
        <a:bodyPr/>
        <a:lstStyle/>
        <a:p>
          <a:endParaRPr lang="es-MX"/>
        </a:p>
      </dgm:t>
    </dgm:pt>
    <dgm:pt modelId="{D13A3681-2A49-F144-A469-BE13978FD387}" type="sibTrans" cxnId="{CFC20C82-AAD1-A242-8CE2-C22FA2AF8DB3}">
      <dgm:prSet/>
      <dgm:spPr/>
      <dgm:t>
        <a:bodyPr/>
        <a:lstStyle/>
        <a:p>
          <a:endParaRPr lang="es-MX"/>
        </a:p>
      </dgm:t>
    </dgm:pt>
    <dgm:pt modelId="{9FF32EC8-140C-1E40-8025-70CD2F2397DB}" type="pres">
      <dgm:prSet presAssocID="{4E1A7540-DCC7-414E-97CA-DCD8BFD39DC7}" presName="Name0" presStyleCnt="0">
        <dgm:presLayoutVars>
          <dgm:chMax/>
          <dgm:chPref/>
          <dgm:dir/>
          <dgm:animLvl val="lvl"/>
          <dgm:resizeHandles val="exact"/>
        </dgm:presLayoutVars>
      </dgm:prSet>
      <dgm:spPr/>
    </dgm:pt>
    <dgm:pt modelId="{D58CF0E7-6A15-7041-AD4C-3342142551AD}" type="pres">
      <dgm:prSet presAssocID="{C2994825-8059-BF40-A8CB-33549D1B90DF}" presName="composite" presStyleCnt="0"/>
      <dgm:spPr/>
    </dgm:pt>
    <dgm:pt modelId="{CDA8B93C-F2F2-0B4B-B20E-DAA333E1787B}" type="pres">
      <dgm:prSet presAssocID="{C2994825-8059-BF40-A8CB-33549D1B90DF}" presName="Image" presStyleLbl="align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BBA28CB-C12E-2C40-90CA-CC40820AD585}" type="pres">
      <dgm:prSet presAssocID="{C2994825-8059-BF40-A8CB-33549D1B90DF}" presName="Accent" presStyleLbl="parChTrans1D1" presStyleIdx="0" presStyleCnt="3"/>
      <dgm:spPr/>
    </dgm:pt>
    <dgm:pt modelId="{C62E2CB7-BA85-9048-8AD9-1735B839F7DF}" type="pres">
      <dgm:prSet presAssocID="{C2994825-8059-BF40-A8CB-33549D1B90DF}" presName="Paren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2F0902F-6CD4-7841-8A8E-59E998DDE8D4}" type="pres">
      <dgm:prSet presAssocID="{A43B3359-DFF2-8D46-AACA-BB8A7816E12E}" presName="sibTrans" presStyleCnt="0"/>
      <dgm:spPr/>
    </dgm:pt>
    <dgm:pt modelId="{2C47A8B8-68E4-0144-96EE-E63C7EAB15F9}" type="pres">
      <dgm:prSet presAssocID="{2A36CFE4-31DE-914B-B3A8-9B1213AA87B5}" presName="composite" presStyleCnt="0"/>
      <dgm:spPr/>
    </dgm:pt>
    <dgm:pt modelId="{71FB087B-070B-CD44-B532-ACE03D99A702}" type="pres">
      <dgm:prSet presAssocID="{2A36CFE4-31DE-914B-B3A8-9B1213AA87B5}" presName="Image" presStyleLbl="alignNod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BC0C86B-FB8A-5D4A-A610-B8FE1D56B709}" type="pres">
      <dgm:prSet presAssocID="{2A36CFE4-31DE-914B-B3A8-9B1213AA87B5}" presName="Accent" presStyleLbl="parChTrans1D1" presStyleIdx="1" presStyleCnt="3"/>
      <dgm:spPr/>
    </dgm:pt>
    <dgm:pt modelId="{079DCD31-C8CD-8F4E-BE0F-7238B6C936F8}" type="pres">
      <dgm:prSet presAssocID="{2A36CFE4-31DE-914B-B3A8-9B1213AA87B5}" presName="Paren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11ED03E-DACC-9B40-A5A8-8470AA3E77C7}" type="pres">
      <dgm:prSet presAssocID="{07403AF2-792C-0248-A785-0C9D627D6745}" presName="sibTrans" presStyleCnt="0"/>
      <dgm:spPr/>
    </dgm:pt>
    <dgm:pt modelId="{6AC07C41-D013-2E47-AE7E-30F8E13EFACC}" type="pres">
      <dgm:prSet presAssocID="{06AC6494-C1EB-5145-95F2-FB04D24C7F70}" presName="composite" presStyleCnt="0"/>
      <dgm:spPr/>
    </dgm:pt>
    <dgm:pt modelId="{E7042494-F945-8F4F-9D4A-E1F79601CCD1}" type="pres">
      <dgm:prSet presAssocID="{06AC6494-C1EB-5145-95F2-FB04D24C7F70}" presName="Image" presStyleLbl="alignNod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E7243EE-51E6-2245-AE78-1407D096B493}" type="pres">
      <dgm:prSet presAssocID="{06AC6494-C1EB-5145-95F2-FB04D24C7F70}" presName="Accent" presStyleLbl="parChTrans1D1" presStyleIdx="2" presStyleCnt="3"/>
      <dgm:spPr/>
    </dgm:pt>
    <dgm:pt modelId="{7C19418A-902C-BF41-B23F-756D6D864A40}" type="pres">
      <dgm:prSet presAssocID="{06AC6494-C1EB-5145-95F2-FB04D24C7F70}" presName="Paren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CF70216-DE9A-B247-B12B-E67B9BE82845}" type="presOf" srcId="{2A36CFE4-31DE-914B-B3A8-9B1213AA87B5}" destId="{079DCD31-C8CD-8F4E-BE0F-7238B6C936F8}" srcOrd="0" destOrd="0" presId="urn:microsoft.com/office/officeart/2008/layout/PictureLineup"/>
    <dgm:cxn modelId="{3913D42B-124D-EA4C-9EA0-030434E83917}" type="presOf" srcId="{C2994825-8059-BF40-A8CB-33549D1B90DF}" destId="{C62E2CB7-BA85-9048-8AD9-1735B839F7DF}" srcOrd="0" destOrd="0" presId="urn:microsoft.com/office/officeart/2008/layout/PictureLineup"/>
    <dgm:cxn modelId="{F9EBA143-DB8D-6C47-84AE-928F598827E8}" type="presOf" srcId="{06AC6494-C1EB-5145-95F2-FB04D24C7F70}" destId="{7C19418A-902C-BF41-B23F-756D6D864A40}" srcOrd="0" destOrd="0" presId="urn:microsoft.com/office/officeart/2008/layout/PictureLineup"/>
    <dgm:cxn modelId="{F797EA45-3510-B54E-A04C-1AD6DF0E05D0}" type="presOf" srcId="{4E1A7540-DCC7-414E-97CA-DCD8BFD39DC7}" destId="{9FF32EC8-140C-1E40-8025-70CD2F2397DB}" srcOrd="0" destOrd="0" presId="urn:microsoft.com/office/officeart/2008/layout/PictureLineup"/>
    <dgm:cxn modelId="{B2A6D669-1A7B-604E-9FB4-012858D33C39}" srcId="{4E1A7540-DCC7-414E-97CA-DCD8BFD39DC7}" destId="{2A36CFE4-31DE-914B-B3A8-9B1213AA87B5}" srcOrd="1" destOrd="0" parTransId="{6E338043-89E0-7142-B123-C3B6897B90D3}" sibTransId="{07403AF2-792C-0248-A785-0C9D627D6745}"/>
    <dgm:cxn modelId="{CFC20C82-AAD1-A242-8CE2-C22FA2AF8DB3}" srcId="{4E1A7540-DCC7-414E-97CA-DCD8BFD39DC7}" destId="{06AC6494-C1EB-5145-95F2-FB04D24C7F70}" srcOrd="2" destOrd="0" parTransId="{B3BFF06C-BE0E-8849-BD1A-21B5036D396E}" sibTransId="{D13A3681-2A49-F144-A469-BE13978FD387}"/>
    <dgm:cxn modelId="{29D359D6-2CFB-DB46-B65A-B1BDFC2100B1}" srcId="{4E1A7540-DCC7-414E-97CA-DCD8BFD39DC7}" destId="{C2994825-8059-BF40-A8CB-33549D1B90DF}" srcOrd="0" destOrd="0" parTransId="{67857183-D6D4-684F-9E45-57125BB39CD1}" sibTransId="{A43B3359-DFF2-8D46-AACA-BB8A7816E12E}"/>
    <dgm:cxn modelId="{9F9A0FC6-0C26-0A40-BA93-76F7DB866A8B}" type="presParOf" srcId="{9FF32EC8-140C-1E40-8025-70CD2F2397DB}" destId="{D58CF0E7-6A15-7041-AD4C-3342142551AD}" srcOrd="0" destOrd="0" presId="urn:microsoft.com/office/officeart/2008/layout/PictureLineup"/>
    <dgm:cxn modelId="{DF9720F2-F05C-FE43-94DA-F0E32A50B141}" type="presParOf" srcId="{D58CF0E7-6A15-7041-AD4C-3342142551AD}" destId="{CDA8B93C-F2F2-0B4B-B20E-DAA333E1787B}" srcOrd="0" destOrd="0" presId="urn:microsoft.com/office/officeart/2008/layout/PictureLineup"/>
    <dgm:cxn modelId="{5C653D3A-4328-8740-8821-E28E6FE12CBA}" type="presParOf" srcId="{D58CF0E7-6A15-7041-AD4C-3342142551AD}" destId="{ABBA28CB-C12E-2C40-90CA-CC40820AD585}" srcOrd="1" destOrd="0" presId="urn:microsoft.com/office/officeart/2008/layout/PictureLineup"/>
    <dgm:cxn modelId="{8A601400-5809-DD41-A8B1-C56EE467DE38}" type="presParOf" srcId="{D58CF0E7-6A15-7041-AD4C-3342142551AD}" destId="{C62E2CB7-BA85-9048-8AD9-1735B839F7DF}" srcOrd="2" destOrd="0" presId="urn:microsoft.com/office/officeart/2008/layout/PictureLineup"/>
    <dgm:cxn modelId="{59DEAD10-CA59-1547-85DD-06BDF64BFE0A}" type="presParOf" srcId="{9FF32EC8-140C-1E40-8025-70CD2F2397DB}" destId="{A2F0902F-6CD4-7841-8A8E-59E998DDE8D4}" srcOrd="1" destOrd="0" presId="urn:microsoft.com/office/officeart/2008/layout/PictureLineup"/>
    <dgm:cxn modelId="{45FFC83A-643F-C54E-A9ED-AEE620416400}" type="presParOf" srcId="{9FF32EC8-140C-1E40-8025-70CD2F2397DB}" destId="{2C47A8B8-68E4-0144-96EE-E63C7EAB15F9}" srcOrd="2" destOrd="0" presId="urn:microsoft.com/office/officeart/2008/layout/PictureLineup"/>
    <dgm:cxn modelId="{8FB5B213-2F3A-C241-892E-B708BB481D3A}" type="presParOf" srcId="{2C47A8B8-68E4-0144-96EE-E63C7EAB15F9}" destId="{71FB087B-070B-CD44-B532-ACE03D99A702}" srcOrd="0" destOrd="0" presId="urn:microsoft.com/office/officeart/2008/layout/PictureLineup"/>
    <dgm:cxn modelId="{45B143A6-81C1-C145-993A-3E75653E9E4B}" type="presParOf" srcId="{2C47A8B8-68E4-0144-96EE-E63C7EAB15F9}" destId="{CBC0C86B-FB8A-5D4A-A610-B8FE1D56B709}" srcOrd="1" destOrd="0" presId="urn:microsoft.com/office/officeart/2008/layout/PictureLineup"/>
    <dgm:cxn modelId="{EB5A325F-313D-6842-87C0-21839FB9B775}" type="presParOf" srcId="{2C47A8B8-68E4-0144-96EE-E63C7EAB15F9}" destId="{079DCD31-C8CD-8F4E-BE0F-7238B6C936F8}" srcOrd="2" destOrd="0" presId="urn:microsoft.com/office/officeart/2008/layout/PictureLineup"/>
    <dgm:cxn modelId="{B81FDF72-F53A-7E4F-821C-41B6B7CC20CA}" type="presParOf" srcId="{9FF32EC8-140C-1E40-8025-70CD2F2397DB}" destId="{611ED03E-DACC-9B40-A5A8-8470AA3E77C7}" srcOrd="3" destOrd="0" presId="urn:microsoft.com/office/officeart/2008/layout/PictureLineup"/>
    <dgm:cxn modelId="{DA18B200-DC20-C140-A18F-CF5BBAD131E7}" type="presParOf" srcId="{9FF32EC8-140C-1E40-8025-70CD2F2397DB}" destId="{6AC07C41-D013-2E47-AE7E-30F8E13EFACC}" srcOrd="4" destOrd="0" presId="urn:microsoft.com/office/officeart/2008/layout/PictureLineup"/>
    <dgm:cxn modelId="{1B4BA47F-BF7A-B94F-ACC4-7759FFC7204D}" type="presParOf" srcId="{6AC07C41-D013-2E47-AE7E-30F8E13EFACC}" destId="{E7042494-F945-8F4F-9D4A-E1F79601CCD1}" srcOrd="0" destOrd="0" presId="urn:microsoft.com/office/officeart/2008/layout/PictureLineup"/>
    <dgm:cxn modelId="{0A4BC909-940C-E04C-9BC7-D2CA4929C440}" type="presParOf" srcId="{6AC07C41-D013-2E47-AE7E-30F8E13EFACC}" destId="{FE7243EE-51E6-2245-AE78-1407D096B493}" srcOrd="1" destOrd="0" presId="urn:microsoft.com/office/officeart/2008/layout/PictureLineup"/>
    <dgm:cxn modelId="{5380BE67-3DA5-C44B-BC27-58209EB9304A}" type="presParOf" srcId="{6AC07C41-D013-2E47-AE7E-30F8E13EFACC}" destId="{7C19418A-902C-BF41-B23F-756D6D864A40}" srcOrd="2" destOrd="0" presId="urn:microsoft.com/office/officeart/2008/layout/PictureLineu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8B93C-F2F2-0B4B-B20E-DAA333E1787B}">
      <dsp:nvSpPr>
        <dsp:cNvPr id="0" name=""/>
        <dsp:cNvSpPr/>
      </dsp:nvSpPr>
      <dsp:spPr>
        <a:xfrm>
          <a:off x="1487742" y="0"/>
          <a:ext cx="2337683" cy="23376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A28CB-C12E-2C40-90CA-CC40820AD585}">
      <dsp:nvSpPr>
        <dsp:cNvPr id="0" name=""/>
        <dsp:cNvSpPr/>
      </dsp:nvSpPr>
      <dsp:spPr>
        <a:xfrm>
          <a:off x="1487742" y="0"/>
          <a:ext cx="233" cy="4675367"/>
        </a:xfrm>
        <a:prstGeom prst="line">
          <a:avLst/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E2CB7-BA85-9048-8AD9-1735B839F7DF}">
      <dsp:nvSpPr>
        <dsp:cNvPr id="0" name=""/>
        <dsp:cNvSpPr/>
      </dsp:nvSpPr>
      <dsp:spPr>
        <a:xfrm>
          <a:off x="1487742" y="2337683"/>
          <a:ext cx="2337683" cy="2337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/>
            <a:t>GRUPO 1: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*Instituciones de Educación Superior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*Institutos / Centros de investigación y Centros de desarrollo tecnológico</a:t>
          </a:r>
        </a:p>
      </dsp:txBody>
      <dsp:txXfrm>
        <a:off x="1487742" y="2337683"/>
        <a:ext cx="2337683" cy="2337683"/>
      </dsp:txXfrm>
    </dsp:sp>
    <dsp:sp modelId="{71FB087B-070B-CD44-B532-ACE03D99A702}">
      <dsp:nvSpPr>
        <dsp:cNvPr id="0" name=""/>
        <dsp:cNvSpPr/>
      </dsp:nvSpPr>
      <dsp:spPr>
        <a:xfrm>
          <a:off x="3826425" y="0"/>
          <a:ext cx="2337683" cy="2337683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0C86B-FB8A-5D4A-A610-B8FE1D56B709}">
      <dsp:nvSpPr>
        <dsp:cNvPr id="0" name=""/>
        <dsp:cNvSpPr/>
      </dsp:nvSpPr>
      <dsp:spPr>
        <a:xfrm>
          <a:off x="3826425" y="0"/>
          <a:ext cx="233" cy="4675367"/>
        </a:xfrm>
        <a:prstGeom prst="line">
          <a:avLst/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DCD31-C8CD-8F4E-BE0F-7238B6C936F8}">
      <dsp:nvSpPr>
        <dsp:cNvPr id="0" name=""/>
        <dsp:cNvSpPr/>
      </dsp:nvSpPr>
      <dsp:spPr>
        <a:xfrm>
          <a:off x="3826425" y="2337683"/>
          <a:ext cx="2337683" cy="2337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/>
            <a:t>GRUPO 2: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*Instituciones Prestadoras del Servicio de Salud – IPS (Privadas y Públicas)</a:t>
          </a:r>
          <a:br>
            <a:rPr lang="es-MX" sz="1200" kern="1200" dirty="0"/>
          </a:br>
          <a:r>
            <a:rPr lang="es-MX" sz="1200" kern="1200" dirty="0"/>
            <a:t>*Direcciones Territoriales de Salud (Secretarias de salud departamentales y municipales)</a:t>
          </a:r>
        </a:p>
      </dsp:txBody>
      <dsp:txXfrm>
        <a:off x="3826425" y="2337683"/>
        <a:ext cx="2337683" cy="2337683"/>
      </dsp:txXfrm>
    </dsp:sp>
    <dsp:sp modelId="{E7042494-F945-8F4F-9D4A-E1F79601CCD1}">
      <dsp:nvSpPr>
        <dsp:cNvPr id="0" name=""/>
        <dsp:cNvSpPr/>
      </dsp:nvSpPr>
      <dsp:spPr>
        <a:xfrm>
          <a:off x="6165107" y="0"/>
          <a:ext cx="2337683" cy="23376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243EE-51E6-2245-AE78-1407D096B493}">
      <dsp:nvSpPr>
        <dsp:cNvPr id="0" name=""/>
        <dsp:cNvSpPr/>
      </dsp:nvSpPr>
      <dsp:spPr>
        <a:xfrm>
          <a:off x="6165107" y="0"/>
          <a:ext cx="233" cy="4675367"/>
        </a:xfrm>
        <a:prstGeom prst="line">
          <a:avLst/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9418A-902C-BF41-B23F-756D6D864A40}">
      <dsp:nvSpPr>
        <dsp:cNvPr id="0" name=""/>
        <dsp:cNvSpPr/>
      </dsp:nvSpPr>
      <dsp:spPr>
        <a:xfrm>
          <a:off x="6165107" y="2337683"/>
          <a:ext cx="2337683" cy="2337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/>
            <a:t>GRUPO 3: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*Sector productivo (Personas Jurídica o entidades articuladoras)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*Empresas públicas o privadas nacionales o extranjeras legalmente constituidas con domicilio en Colombia minimo dos años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*Organizaciones sociales y comunitarias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*Instituciones Públicas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*Otros actores de la SNCTeI</a:t>
          </a:r>
        </a:p>
      </dsp:txBody>
      <dsp:txXfrm>
        <a:off x="6165107" y="2337683"/>
        <a:ext cx="2337683" cy="2337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Lineup">
  <dgm:title val=""/>
  <dgm:desc val=""/>
  <dgm:catLst>
    <dgm:cat type="picture" pri="19000"/>
    <dgm:cat type="pictureconvert" pri="1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3" destOrd="0"/>
        <dgm:cxn modelId="42" srcId="30" destId="41" srcOrd="0" destOrd="0"/>
      </dgm:cxnLst>
      <dgm:bg/>
      <dgm:whole/>
    </dgm:dataModel>
  </dgm:clrData>
  <dgm:layoutNode name="Name0">
    <dgm:varLst>
      <dgm:chMax/>
      <dgm:chPref/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Parent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"/>
      <dgm:constr type="w" for="ch" forName="sibTrans" refType="w" refFor="ch" refForName="composite" op="equ" fact="0.000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h" fact="0.5"/>
              <dgm:constr type="h" for="ch" forName="Image" refType="w"/>
              <dgm:constr type="l" for="ch" forName="Accent" refType="w" fact="0"/>
              <dgm:constr type="t" for="ch" forName="Accent" refType="h" fact="0"/>
              <dgm:constr type="w" for="ch" forName="Accent" refType="w" fact="0.0001"/>
              <dgm:constr type="h" for="ch" forName="Accent" refType="h"/>
              <dgm:constr type="l" for="ch" forName="Parent" refType="w" fact="0"/>
              <dgm:constr type="t" for="ch" forName="Parent" refType="h" fact="0.5"/>
              <dgm:constr type="w" for="ch" forName="Parent" refType="w"/>
            </dgm:constrLst>
          </dgm:if>
          <dgm:else name="Name6">
            <dgm:constrLst>
              <dgm:constr type="l" for="ch" forName="Image" refType="w" fact="0"/>
              <dgm:constr type="t" for="ch" forName="Image" refType="h" fact="0"/>
              <dgm:constr type="w" for="ch" forName="Image" refType="h" fact="0.5"/>
              <dgm:constr type="h" for="ch" forName="Image" refType="w"/>
              <dgm:constr type="r" for="ch" forName="Accent" refType="w"/>
              <dgm:constr type="t" for="ch" forName="Accent" refType="h" fact="0"/>
              <dgm:constr type="w" for="ch" forName="Accent" refType="w" fact="0.0001"/>
              <dgm:constr type="h" for="ch" forName="Accent" refType="h"/>
              <dgm:constr type="l" for="ch" forName="Parent" refType="w" fact="0"/>
              <dgm:constr type="t" for="ch" forName="Parent" refType="h" fact="0.5"/>
              <dgm:constr type="w" for="ch" forName="Parent" refType="w"/>
            </dgm:constrLst>
          </dgm:else>
        </dgm:choose>
        <dgm:layoutNode name="Image" styleLbl="alig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Accent" styleLbl="parChTrans1D1">
          <dgm:alg type="sp"/>
          <dgm:shape xmlns:r="http://schemas.openxmlformats.org/officeDocument/2006/relationships" type="line" r:blip="">
            <dgm:adjLst/>
          </dgm:shape>
          <dgm:presOf/>
        </dgm:layoutNode>
        <dgm:layoutNode name="Paren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8C6D2-B0F8-4DC0-8D84-FBBE42BA802C}" type="datetimeFigureOut">
              <a:rPr lang="es-CO" smtClean="0"/>
              <a:t>4/04/22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055B1-E88E-405E-8AC9-9F9DC84CCA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147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F5-D7EF-4A12-9469-8DA870E8FC09}" type="datetimeFigureOut">
              <a:rPr lang="es-CO" smtClean="0"/>
              <a:t>4/04/22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07DB-4DC5-40B4-918A-C4C92F21A8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170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F5-D7EF-4A12-9469-8DA870E8FC09}" type="datetimeFigureOut">
              <a:rPr lang="es-CO" smtClean="0"/>
              <a:t>4/04/22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07DB-4DC5-40B4-918A-C4C92F21A8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3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F5-D7EF-4A12-9469-8DA870E8FC09}" type="datetimeFigureOut">
              <a:rPr lang="es-CO" smtClean="0"/>
              <a:t>4/04/22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07DB-4DC5-40B4-918A-C4C92F21A8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431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F5-D7EF-4A12-9469-8DA870E8FC09}" type="datetimeFigureOut">
              <a:rPr lang="es-CO" smtClean="0"/>
              <a:t>4/04/22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07DB-4DC5-40B4-918A-C4C92F21A8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771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F5-D7EF-4A12-9469-8DA870E8FC09}" type="datetimeFigureOut">
              <a:rPr lang="es-CO" smtClean="0"/>
              <a:t>4/04/22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07DB-4DC5-40B4-918A-C4C92F21A8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987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F5-D7EF-4A12-9469-8DA870E8FC09}" type="datetimeFigureOut">
              <a:rPr lang="es-CO" smtClean="0"/>
              <a:t>4/04/22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07DB-4DC5-40B4-918A-C4C92F21A8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490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F5-D7EF-4A12-9469-8DA870E8FC09}" type="datetimeFigureOut">
              <a:rPr lang="es-CO" smtClean="0"/>
              <a:t>4/04/22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07DB-4DC5-40B4-918A-C4C92F21A8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079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F5-D7EF-4A12-9469-8DA870E8FC09}" type="datetimeFigureOut">
              <a:rPr lang="es-CO" smtClean="0"/>
              <a:t>4/04/22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07DB-4DC5-40B4-918A-C4C92F21A8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031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F5-D7EF-4A12-9469-8DA870E8FC09}" type="datetimeFigureOut">
              <a:rPr lang="es-CO" smtClean="0"/>
              <a:t>4/04/22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07DB-4DC5-40B4-918A-C4C92F21A8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878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F5-D7EF-4A12-9469-8DA870E8FC09}" type="datetimeFigureOut">
              <a:rPr lang="es-CO" smtClean="0"/>
              <a:t>4/04/22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07DB-4DC5-40B4-918A-C4C92F21A8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609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CF5-D7EF-4A12-9469-8DA870E8FC09}" type="datetimeFigureOut">
              <a:rPr lang="es-CO" smtClean="0"/>
              <a:t>4/04/22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07DB-4DC5-40B4-918A-C4C92F21A8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818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86CF5-D7EF-4A12-9469-8DA870E8FC09}" type="datetimeFigureOut">
              <a:rPr lang="es-CO" smtClean="0"/>
              <a:t>4/04/22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007DB-4DC5-40B4-918A-C4C92F21A8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735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inciencias.gov.co/convocatorias/plan-convocatorias-asctei-2021-2022/convocatoria-la-asignacion-para-la-ctei-del-sgr-7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/Users/disenomercadeo/Documents/Convocatoria 2020/Ganadores VIP/Ganadores VIP-0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1089011" y="2263858"/>
            <a:ext cx="8789083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3200" b="1" dirty="0">
                <a:solidFill>
                  <a:srgbClr val="FFFFFF"/>
                </a:solidFill>
                <a:effectLst/>
                <a:latin typeface="Lucida Sans" panose="020B0602030504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Convocatoria </a:t>
            </a:r>
            <a:r>
              <a:rPr lang="es-ES" sz="3200" b="1" dirty="0">
                <a:solidFill>
                  <a:srgbClr val="FFFFFF"/>
                </a:solidFill>
                <a:latin typeface="Lucida Sans" panose="020B0602030504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919 “Convocatoria para el financiamiento de ecosistemas científicos orientados por misiones en alianza que fortalezcan las capacidades nacionales para la atención y manejo de la salud mental y convivencia social en Colombia”</a:t>
            </a:r>
            <a:endParaRPr lang="es-ES" sz="3200" b="1" dirty="0">
              <a:solidFill>
                <a:srgbClr val="FFFFFF"/>
              </a:solidFill>
              <a:effectLst/>
              <a:latin typeface="Lucida Sans" panose="020B0602030504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b="1" dirty="0">
              <a:solidFill>
                <a:srgbClr val="FFFFFF"/>
              </a:solidFill>
              <a:effectLst/>
              <a:latin typeface="Lucida Sans" panose="020B0602030504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1200" b="1" dirty="0">
                <a:solidFill>
                  <a:srgbClr val="FFFFFF"/>
                </a:solidFill>
                <a:effectLst/>
                <a:latin typeface="Lucida Sans" panose="020B0602030504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Vicerrectoría de Investigaciones y Posgrados invita a los investigadores de la institución a explorar la posibilidad de presentar propuestas de programas para la definición de estrategias en la promoción, prevención, diagnostico y rehabilitación en salud mental</a:t>
            </a:r>
          </a:p>
          <a:p>
            <a:pPr algn="ctr">
              <a:spcAft>
                <a:spcPts val="0"/>
              </a:spcAft>
            </a:pPr>
            <a:endParaRPr lang="es-ES" sz="1200" b="1" dirty="0">
              <a:solidFill>
                <a:srgbClr val="FFFFFF"/>
              </a:solidFill>
              <a:latin typeface="Lucida Sans" panose="020B0602030504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1200" b="1" dirty="0">
              <a:solidFill>
                <a:srgbClr val="FFFFFF"/>
              </a:solidFill>
              <a:effectLst/>
              <a:latin typeface="Lucida Sans" panose="020B0602030504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1200" b="1" dirty="0">
                <a:solidFill>
                  <a:srgbClr val="FFFFFF"/>
                </a:solidFill>
                <a:effectLst/>
                <a:latin typeface="Lucida Sans" panose="020B0602030504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Desde esta Vicerrectoría se brindará el apoyo al equipo proponente en la consecución de avales, documentos exigidos por la convocatoria, verificación de requisitos, asesoría en la elaboración del presupuesto y acompañamiento en la gestión de la propuesta en la plataforma de Minciencias.</a:t>
            </a:r>
            <a:endParaRPr lang="es-CO" sz="800" b="1" dirty="0">
              <a:effectLst/>
              <a:latin typeface="Lucida Sans" panose="020B060203050409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78D2A33-5EE7-9341-8319-FD0D371D1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5961"/>
            <a:ext cx="1200239" cy="120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34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/Users/disenomercadeo/Documents/Convocatoria 2020/Ganadores VIP/Ganadores VIP-04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41"/>
          <a:stretch/>
        </p:blipFill>
        <p:spPr bwMode="auto">
          <a:xfrm>
            <a:off x="0" y="0"/>
            <a:ext cx="10058400" cy="124617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adroTexto 11"/>
          <p:cNvSpPr txBox="1"/>
          <p:nvPr/>
        </p:nvSpPr>
        <p:spPr>
          <a:xfrm>
            <a:off x="0" y="1631777"/>
            <a:ext cx="39923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b="1" dirty="0">
                <a:latin typeface="Lucida Sans" panose="020B0602030504090204" pitchFamily="34" charset="0"/>
                <a:cs typeface="Leelawadee UI" panose="020B0502040204020203" pitchFamily="34" charset="-34"/>
              </a:rPr>
              <a:t>DIRIGIDA A: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81092FC-1B46-6744-83DA-63B0306AA4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6970730"/>
              </p:ext>
            </p:extLst>
          </p:nvPr>
        </p:nvGraphicFramePr>
        <p:xfrm>
          <a:off x="33933" y="2540408"/>
          <a:ext cx="9990534" cy="4675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5AC0F370-B603-794A-B754-87158BC68078}"/>
              </a:ext>
            </a:extLst>
          </p:cNvPr>
          <p:cNvSpPr txBox="1"/>
          <p:nvPr/>
        </p:nvSpPr>
        <p:spPr>
          <a:xfrm>
            <a:off x="2627291" y="1354450"/>
            <a:ext cx="7431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Las alianzas del programa deberán estar conformadas por: mínimo dos (2) entidades del grupo 1, dos (2) entidades del grupo 2 y una (1) entidad del grupo 3</a:t>
            </a:r>
          </a:p>
        </p:txBody>
      </p:sp>
    </p:spTree>
    <p:extLst>
      <p:ext uri="{BB962C8B-B14F-4D97-AF65-F5344CB8AC3E}">
        <p14:creationId xmlns:p14="http://schemas.microsoft.com/office/powerpoint/2010/main" val="4083059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/Users/disenomercadeo/Documents/Convocatoria 2020/Ganadores VIP/Ganadores VIP-04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41"/>
          <a:stretch/>
        </p:blipFill>
        <p:spPr bwMode="auto">
          <a:xfrm>
            <a:off x="0" y="0"/>
            <a:ext cx="10058400" cy="12461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3EFC50E-58FE-A048-9CF5-7277D71831F8}"/>
              </a:ext>
            </a:extLst>
          </p:cNvPr>
          <p:cNvSpPr txBox="1"/>
          <p:nvPr/>
        </p:nvSpPr>
        <p:spPr>
          <a:xfrm>
            <a:off x="5384270" y="1640605"/>
            <a:ext cx="3992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Lucida Sans" panose="020B0602030504090204" pitchFamily="34" charset="0"/>
                <a:cs typeface="Leelawadee UI" panose="020B0502040204020203" pitchFamily="34" charset="-34"/>
              </a:rPr>
              <a:t>CONFORMACIÓN REGIONAL</a:t>
            </a:r>
          </a:p>
        </p:txBody>
      </p:sp>
      <p:graphicFrame>
        <p:nvGraphicFramePr>
          <p:cNvPr id="6" name="Tabla 4">
            <a:extLst>
              <a:ext uri="{FF2B5EF4-FFF2-40B4-BE49-F238E27FC236}">
                <a16:creationId xmlns:a16="http://schemas.microsoft.com/office/drawing/2014/main" id="{BB7EEA08-60FC-E148-928F-5E7334698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096980"/>
              </p:ext>
            </p:extLst>
          </p:nvPr>
        </p:nvGraphicFramePr>
        <p:xfrm>
          <a:off x="4892075" y="2167543"/>
          <a:ext cx="4976721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100">
                  <a:extLst>
                    <a:ext uri="{9D8B030D-6E8A-4147-A177-3AD203B41FA5}">
                      <a16:colId xmlns:a16="http://schemas.microsoft.com/office/drawing/2014/main" val="35152893"/>
                    </a:ext>
                  </a:extLst>
                </a:gridCol>
                <a:gridCol w="3725621">
                  <a:extLst>
                    <a:ext uri="{9D8B030D-6E8A-4147-A177-3AD203B41FA5}">
                      <a16:colId xmlns:a16="http://schemas.microsoft.com/office/drawing/2014/main" val="2616060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Región geografía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Departamentos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545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Amazonia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Amazonas, Caquetá, Guainía, Guaviare, Putumayo y Vaupés.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97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Andina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Antioquía, Bogotá, Boyacá, Caldas, Cundinamarca, Huila, Norte de Santander, Quindío, Risaralda, Santander y Tolima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039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Caribe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Atlántico, Bolívar, César, Córdoba, La Guajira, Magdalena, San Andrés Providencia y Santa Catalina y Sucre.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599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Orinoquía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Arauca, Casanare, Meta y Vichada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706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Pacífica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/>
                        <a:t>Cauca, Chocó, Nariño y Valle del Cauca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174893"/>
                  </a:ext>
                </a:extLst>
              </a:tr>
            </a:tbl>
          </a:graphicData>
        </a:graphic>
      </p:graphicFrame>
      <p:pic>
        <p:nvPicPr>
          <p:cNvPr id="7" name="Picture 4">
            <a:extLst>
              <a:ext uri="{FF2B5EF4-FFF2-40B4-BE49-F238E27FC236}">
                <a16:creationId xmlns:a16="http://schemas.microsoft.com/office/drawing/2014/main" id="{83FC5C98-BBDF-5E4E-AC95-A998BDD4C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963" y="1292448"/>
            <a:ext cx="778171" cy="77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8B4391DD-A643-9643-A4B1-00AF9893FDBE}"/>
              </a:ext>
            </a:extLst>
          </p:cNvPr>
          <p:cNvSpPr txBox="1"/>
          <p:nvPr/>
        </p:nvSpPr>
        <p:spPr>
          <a:xfrm>
            <a:off x="189602" y="2275954"/>
            <a:ext cx="44845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>
                <a:solidFill>
                  <a:srgbClr val="7B7B7A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Promover el desarrollo e implementación de acciones efectivas y estrategias integrales de promoción, prevención, diagnóstico, tratamiento y rehabilitación en salud mental con enfoque diferencial, derivados de programas de </a:t>
            </a:r>
            <a:r>
              <a:rPr lang="es-ES" sz="1100" dirty="0" err="1">
                <a:solidFill>
                  <a:srgbClr val="7B7B7A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CTeI</a:t>
            </a:r>
            <a:r>
              <a:rPr lang="es-ES" sz="1100" dirty="0">
                <a:solidFill>
                  <a:srgbClr val="7B7B7A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 ejecutados por Alianzas intersectoriales, que impulsen el desarrollo regional, generen conocimiento pertinente y respondan a los retos de esta problemática nacional, con resultados perdurables y sostenibles en el tiempo.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6762202-5386-E14C-8180-D929EA5F5362}"/>
              </a:ext>
            </a:extLst>
          </p:cNvPr>
          <p:cNvSpPr txBox="1"/>
          <p:nvPr/>
        </p:nvSpPr>
        <p:spPr>
          <a:xfrm>
            <a:off x="492193" y="1640605"/>
            <a:ext cx="3992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Lucida Sans" panose="020B0602030504090204" pitchFamily="34" charset="0"/>
                <a:cs typeface="Leelawadee UI" panose="020B0502040204020203" pitchFamily="34" charset="-34"/>
              </a:rPr>
              <a:t>OBJETIVO GENERAL: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4ADE423C-81DE-D54F-8DB8-467A7C06E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93" y="1325560"/>
            <a:ext cx="845124" cy="84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B6F84AE7-9DC2-0A46-98BB-BDFB5AA8A5FC}"/>
              </a:ext>
            </a:extLst>
          </p:cNvPr>
          <p:cNvSpPr txBox="1"/>
          <p:nvPr/>
        </p:nvSpPr>
        <p:spPr>
          <a:xfrm>
            <a:off x="435702" y="4405256"/>
            <a:ext cx="3992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Lucida Sans" panose="020B0602030504090204" pitchFamily="34" charset="0"/>
                <a:cs typeface="Leelawadee UI" panose="020B0502040204020203" pitchFamily="34" charset="-34"/>
              </a:rPr>
              <a:t>LINEAS TEMÁTICAS: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15172A6-FE13-7C48-AAF0-A300B7072398}"/>
              </a:ext>
            </a:extLst>
          </p:cNvPr>
          <p:cNvSpPr txBox="1"/>
          <p:nvPr/>
        </p:nvSpPr>
        <p:spPr>
          <a:xfrm>
            <a:off x="175533" y="4974408"/>
            <a:ext cx="448452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es-ES" sz="1100" dirty="0">
                <a:solidFill>
                  <a:srgbClr val="7B7B7A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Promoción de la salud mental y convivencia social.</a:t>
            </a:r>
          </a:p>
          <a:p>
            <a:pPr marL="228600" indent="-228600" algn="just">
              <a:buAutoNum type="arabicPeriod"/>
            </a:pPr>
            <a:r>
              <a:rPr lang="es-ES" sz="1100" dirty="0">
                <a:solidFill>
                  <a:srgbClr val="7B7B7A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Prevención de las problemáticas mentales, trastornos mentales, consumo de sustancias psicoactivas y epilepsia.</a:t>
            </a:r>
          </a:p>
          <a:p>
            <a:pPr marL="228600" indent="-228600" algn="just">
              <a:buAutoNum type="arabicPeriod"/>
            </a:pPr>
            <a:r>
              <a:rPr lang="es-ES" sz="1100" dirty="0">
                <a:solidFill>
                  <a:srgbClr val="7B7B7A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Tratamiento integral de personas con problemas mentales, trastornos mentales, consumo de sustancias psicoactivas y epilepsia.</a:t>
            </a:r>
          </a:p>
          <a:p>
            <a:pPr marL="228600" indent="-228600" algn="just">
              <a:buAutoNum type="arabicPeriod"/>
            </a:pPr>
            <a:r>
              <a:rPr lang="es-ES" sz="1100" dirty="0">
                <a:solidFill>
                  <a:srgbClr val="7B7B7A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Rehabilitación e inclusión social de personas con problemas mentales, trastornos mentales, consumo de sustancias psicoactivas y epilepsia </a:t>
            </a:r>
          </a:p>
          <a:p>
            <a:pPr marL="228600" indent="-228600" algn="just">
              <a:buAutoNum type="arabicPeriod"/>
            </a:pPr>
            <a:r>
              <a:rPr lang="es-ES" sz="1100" dirty="0">
                <a:solidFill>
                  <a:srgbClr val="7B7B7A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Gestión, articulación y coordinación sectorial e intersectorial 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566F4B6-BA13-1349-98C5-DFDA543EF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68" y="4049897"/>
            <a:ext cx="810654" cy="81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E56A81DE-FEA4-8E4F-BB69-F9122CF06075}"/>
              </a:ext>
            </a:extLst>
          </p:cNvPr>
          <p:cNvSpPr txBox="1"/>
          <p:nvPr/>
        </p:nvSpPr>
        <p:spPr>
          <a:xfrm>
            <a:off x="5384268" y="5349608"/>
            <a:ext cx="3992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Lucida Sans" panose="020B0602030504090204" pitchFamily="34" charset="0"/>
                <a:cs typeface="Leelawadee UI" panose="020B0502040204020203" pitchFamily="34" charset="-34"/>
              </a:rPr>
              <a:t>PARA TOMAR EN CUENTA: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F71D5E2-F1FA-444B-8E06-AE33FC2EF2DD}"/>
              </a:ext>
            </a:extLst>
          </p:cNvPr>
          <p:cNvSpPr txBox="1"/>
          <p:nvPr/>
        </p:nvSpPr>
        <p:spPr>
          <a:xfrm>
            <a:off x="5138171" y="5949772"/>
            <a:ext cx="448452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>
                <a:solidFill>
                  <a:srgbClr val="7B7B7A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El programa propuesto debe abordar todas las líneas temáticas, teniendo como marco de referencia una o varias de las condiciones de salud mental establecidas (problemas mentales, trastornos mentales, consumo de sustancias psicoactivas y epilepsia), de acuerdo con su área de trabajo, experiencia comprobable y alianza establecida.</a:t>
            </a:r>
          </a:p>
          <a:p>
            <a:pPr algn="just"/>
            <a:r>
              <a:rPr lang="es-ES" sz="1100" dirty="0">
                <a:solidFill>
                  <a:srgbClr val="7B7B7A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Cada programa debe de contener al menos Cuatro (4) proyectos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B966FA52-4E7C-7C44-BE0F-D0C94546B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266" y="5099871"/>
            <a:ext cx="761083" cy="76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24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/Users/disenomercadeo/Documents/Convocatoria 2020/Ganadores VIP/Ganadores VIP-04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41"/>
          <a:stretch/>
        </p:blipFill>
        <p:spPr bwMode="auto">
          <a:xfrm>
            <a:off x="0" y="0"/>
            <a:ext cx="10058400" cy="124617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adroTexto 11"/>
          <p:cNvSpPr txBox="1"/>
          <p:nvPr/>
        </p:nvSpPr>
        <p:spPr>
          <a:xfrm>
            <a:off x="5658233" y="3842245"/>
            <a:ext cx="3992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Lucida Sans" panose="020B0602030504090204" pitchFamily="34" charset="0"/>
                <a:cs typeface="Leelawadee UI" panose="020B0502040204020203" pitchFamily="34" charset="-34"/>
              </a:rPr>
              <a:t>FINANCIACIÓN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61611" y="2313003"/>
            <a:ext cx="45855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>
                <a:solidFill>
                  <a:srgbClr val="7B7B7A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Términos de duración de proyectos a proyectos a financiar será mínimo de  VENTICUATRO (24) meses y máximo TREINTA Y SEIS (36) meses contados a partir de perfeccionamiento y legalización del contrato.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059593D-DDBA-3842-9DD8-4A34DC856CB3}"/>
              </a:ext>
            </a:extLst>
          </p:cNvPr>
          <p:cNvSpPr txBox="1"/>
          <p:nvPr/>
        </p:nvSpPr>
        <p:spPr>
          <a:xfrm>
            <a:off x="5658233" y="1633852"/>
            <a:ext cx="3992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Lucida Sans" panose="020B0602030504090204" pitchFamily="34" charset="0"/>
                <a:cs typeface="Leelawadee UI" panose="020B0502040204020203" pitchFamily="34" charset="-34"/>
              </a:rPr>
              <a:t>DURACIÓN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715FB14-110A-024B-AF17-1A4608F4CCE4}"/>
              </a:ext>
            </a:extLst>
          </p:cNvPr>
          <p:cNvSpPr txBox="1"/>
          <p:nvPr/>
        </p:nvSpPr>
        <p:spPr>
          <a:xfrm>
            <a:off x="5361612" y="4880630"/>
            <a:ext cx="458557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>
                <a:solidFill>
                  <a:srgbClr val="7B7B7A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El Ministerio de Ciencia, Tecnología e Innovación cuenta con una disponibilidad presupuestal de hasta ONCE MIL DOSCIENTOS CINCUENTA MILLONES DE PESOS M/CTE ($11.250.000.000) para financiar programas por montos máximo de DOS MIL MILLONES DE PESOS M/CTE($2.000.000.000), por proyecto.</a:t>
            </a:r>
          </a:p>
          <a:p>
            <a:pPr algn="just"/>
            <a:endParaRPr lang="es-ES" sz="1100" dirty="0">
              <a:solidFill>
                <a:srgbClr val="7B7B7A"/>
              </a:solidFill>
              <a:latin typeface="Leelawadee UI" panose="020B0502040204020203" pitchFamily="34" charset="-34"/>
              <a:cs typeface="Leelawadee UI" panose="020B0502040204020203" pitchFamily="34" charset="-34"/>
            </a:endParaRPr>
          </a:p>
          <a:p>
            <a:pPr algn="just"/>
            <a:r>
              <a:rPr lang="es-ES" sz="1100" dirty="0">
                <a:solidFill>
                  <a:srgbClr val="7B7B7A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Las alianzas conformadas deben de realizar aportes en contrapartida en efectivo y/o en especie por un monto mínimo de del 30% del valor solicitado al Ministerio de Ciencia, Tecnología e Innovación.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0303FA7-C801-9449-A828-D24EB0A62F94}"/>
              </a:ext>
            </a:extLst>
          </p:cNvPr>
          <p:cNvSpPr txBox="1"/>
          <p:nvPr/>
        </p:nvSpPr>
        <p:spPr>
          <a:xfrm>
            <a:off x="685681" y="2566918"/>
            <a:ext cx="3992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Lucida Sans" panose="020B0602030504090204" pitchFamily="34" charset="0"/>
                <a:cs typeface="Leelawadee UI" panose="020B0502040204020203" pitchFamily="34" charset="-34"/>
              </a:rPr>
              <a:t>PARAMETROS EVALUATIVOS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72F70CD-23C1-B546-84B0-75C5A37B8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230" y="1323324"/>
            <a:ext cx="913969" cy="91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44A17522-1EC8-E149-8589-5D7C3647D4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498" y="3479755"/>
            <a:ext cx="4694702" cy="1778060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3835D70F-6E51-424A-AFF0-DD4BD0249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64" y="3479755"/>
            <a:ext cx="1051299" cy="105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5CDD9C-D89B-524F-A19F-C345A4239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98" y="2106965"/>
            <a:ext cx="1078109" cy="107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235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/Users/disenomercadeo/Documents/Convocatoria 2020/Ganadores VIP/Ganadores VIP-04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41"/>
          <a:stretch/>
        </p:blipFill>
        <p:spPr bwMode="auto">
          <a:xfrm>
            <a:off x="0" y="0"/>
            <a:ext cx="10058400" cy="124617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adroTexto 11"/>
          <p:cNvSpPr txBox="1"/>
          <p:nvPr/>
        </p:nvSpPr>
        <p:spPr>
          <a:xfrm>
            <a:off x="914399" y="1716765"/>
            <a:ext cx="822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>
                <a:latin typeface="Lucida Sans" panose="020B0602030504090204" pitchFamily="34" charset="0"/>
                <a:cs typeface="Leelawadee UI" panose="020B0502040204020203" pitchFamily="34" charset="-34"/>
              </a:rPr>
              <a:t>CRONOGRAMA:</a:t>
            </a:r>
            <a:endParaRPr lang="es-ES" sz="1100" b="1" dirty="0">
              <a:latin typeface="Lucida Sans" panose="020B0602030504090204" pitchFamily="34" charset="0"/>
              <a:cs typeface="Leelawadee UI" panose="020B0502040204020203" pitchFamily="34" charset="-34"/>
            </a:endParaRPr>
          </a:p>
        </p:txBody>
      </p:sp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57513"/>
              </p:ext>
            </p:extLst>
          </p:nvPr>
        </p:nvGraphicFramePr>
        <p:xfrm>
          <a:off x="1790699" y="2213272"/>
          <a:ext cx="6476999" cy="2332777"/>
        </p:xfrm>
        <a:graphic>
          <a:graphicData uri="http://schemas.openxmlformats.org/drawingml/2006/table">
            <a:tbl>
              <a:tblPr firstRow="1" bandRow="1"/>
              <a:tblGrid>
                <a:gridCol w="3247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9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558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bg1"/>
                          </a:solidFill>
                          <a:latin typeface="Lucida Sans" panose="020B0602030504090204" pitchFamily="34" charset="0"/>
                        </a:rPr>
                        <a:t>Actividad</a:t>
                      </a:r>
                      <a:endParaRPr lang="es-CO" sz="1050" b="1" dirty="0">
                        <a:solidFill>
                          <a:schemeClr val="bg1"/>
                        </a:solidFill>
                        <a:latin typeface="Lucida Sans" panose="020B060203050409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AA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AA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AA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21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bg1"/>
                          </a:solidFill>
                          <a:latin typeface="Lucida Sans" panose="020B0602030504090204" pitchFamily="34" charset="0"/>
                        </a:rPr>
                        <a:t>Fecha límite</a:t>
                      </a:r>
                      <a:endParaRPr lang="es-CO" sz="1050" b="1" dirty="0">
                        <a:solidFill>
                          <a:schemeClr val="bg1"/>
                        </a:solidFill>
                        <a:latin typeface="Lucida Sans" panose="020B060203050409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3AA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AA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AA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21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75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100" b="0" i="0" u="none" strike="noStrike" cap="none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Apertura</a:t>
                      </a:r>
                      <a:r>
                        <a:rPr lang="es-ES" sz="1100" b="0" i="0" u="none" strike="noStrike" cap="none" baseline="0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 de la convocatoria</a:t>
                      </a:r>
                      <a:endParaRPr lang="es-CO" sz="1100" b="0" i="0" u="none" strike="noStrike" cap="none" dirty="0">
                        <a:solidFill>
                          <a:srgbClr val="7B7B7A"/>
                        </a:solidFill>
                        <a:latin typeface="Leelawadee UI" panose="020B0502040204020203" pitchFamily="34" charset="-34"/>
                        <a:ea typeface="Arial"/>
                        <a:cs typeface="Leelawadee UI" panose="020B0502040204020203" pitchFamily="34" charset="-34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 b="0" i="0" u="none" strike="noStrike" cap="none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31 de marzo de 2022</a:t>
                      </a:r>
                      <a:endParaRPr lang="es-CO" sz="1100" b="0" i="0" u="none" strike="noStrike" cap="none" dirty="0">
                        <a:solidFill>
                          <a:srgbClr val="7B7B7A"/>
                        </a:solidFill>
                        <a:latin typeface="Leelawadee UI" panose="020B0502040204020203" pitchFamily="34" charset="-34"/>
                        <a:ea typeface="Arial"/>
                        <a:cs typeface="Leelawadee UI" panose="020B0502040204020203" pitchFamily="34" charset="-34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100" b="0" i="0" u="none" strike="noStrike" cap="none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Cierre</a:t>
                      </a:r>
                      <a:r>
                        <a:rPr lang="es-ES" sz="1100" b="0" i="0" u="none" strike="noStrike" cap="none" baseline="0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 de la convocatoria</a:t>
                      </a:r>
                      <a:endParaRPr lang="es-CO" sz="1100" b="0" i="0" u="none" strike="noStrike" cap="none" dirty="0">
                        <a:solidFill>
                          <a:srgbClr val="7B7B7A"/>
                        </a:solidFill>
                        <a:latin typeface="Leelawadee UI" panose="020B0502040204020203" pitchFamily="34" charset="-34"/>
                        <a:ea typeface="Arial"/>
                        <a:cs typeface="Leelawadee UI" panose="020B0502040204020203" pitchFamily="34" charset="-34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 b="0" i="0" u="none" strike="noStrike" cap="none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12 de mayo del 2022 – 5:00 p.m.</a:t>
                      </a:r>
                      <a:endParaRPr lang="es-CO" sz="1100" b="0" i="0" u="none" strike="noStrike" cap="none" dirty="0">
                        <a:solidFill>
                          <a:srgbClr val="7B7B7A"/>
                        </a:solidFill>
                        <a:latin typeface="Leelawadee UI" panose="020B0502040204020203" pitchFamily="34" charset="-34"/>
                        <a:ea typeface="Arial"/>
                        <a:cs typeface="Leelawadee UI" panose="020B0502040204020203" pitchFamily="34" charset="-34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100" b="0" i="0" u="none" strike="noStrike" cap="none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Periodo de revisión de requisitos</a:t>
                      </a:r>
                      <a:endParaRPr lang="es-CO" sz="1100" b="0" i="0" u="none" strike="noStrike" cap="none" dirty="0">
                        <a:solidFill>
                          <a:srgbClr val="7B7B7A"/>
                        </a:solidFill>
                        <a:latin typeface="Leelawadee UI" panose="020B0502040204020203" pitchFamily="34" charset="-34"/>
                        <a:ea typeface="Arial"/>
                        <a:cs typeface="Leelawadee UI" panose="020B0502040204020203" pitchFamily="34" charset="-34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 b="0" i="0" u="none" strike="noStrike" cap="none" baseline="0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13 al 17 de mayo</a:t>
                      </a:r>
                      <a:r>
                        <a:rPr lang="es-ES" sz="1100" b="0" i="0" u="none" strike="noStrike" cap="none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 de 2022</a:t>
                      </a:r>
                      <a:endParaRPr lang="es-CO" sz="1100" b="0" i="0" u="none" strike="noStrike" cap="none" dirty="0">
                        <a:solidFill>
                          <a:srgbClr val="7B7B7A"/>
                        </a:solidFill>
                        <a:latin typeface="Leelawadee UI" panose="020B0502040204020203" pitchFamily="34" charset="-34"/>
                        <a:ea typeface="Arial"/>
                        <a:cs typeface="Leelawadee UI" panose="020B0502040204020203" pitchFamily="34" charset="-34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100" b="0" i="0" u="none" strike="noStrike" cap="none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Periodo de subsanación</a:t>
                      </a:r>
                      <a:r>
                        <a:rPr lang="es-ES" sz="1100" b="0" i="0" u="none" strike="noStrike" cap="none" baseline="0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 de requisitos en el SIGP</a:t>
                      </a:r>
                      <a:endParaRPr lang="es-CO" sz="1100" b="0" i="0" u="none" strike="noStrike" cap="none" dirty="0">
                        <a:solidFill>
                          <a:srgbClr val="7B7B7A"/>
                        </a:solidFill>
                        <a:latin typeface="Leelawadee UI" panose="020B0502040204020203" pitchFamily="34" charset="-34"/>
                        <a:ea typeface="Arial"/>
                        <a:cs typeface="Leelawadee UI" panose="020B0502040204020203" pitchFamily="34" charset="-34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 b="0" i="0" u="none" strike="noStrike" cap="none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18 al 20 de mayo del 2022</a:t>
                      </a:r>
                      <a:endParaRPr lang="es-CO" sz="1100" b="0" i="0" u="none" strike="noStrike" cap="none" dirty="0">
                        <a:solidFill>
                          <a:srgbClr val="7B7B7A"/>
                        </a:solidFill>
                        <a:latin typeface="Leelawadee UI" panose="020B0502040204020203" pitchFamily="34" charset="-34"/>
                        <a:ea typeface="Arial"/>
                        <a:cs typeface="Leelawadee UI" panose="020B0502040204020203" pitchFamily="34" charset="-34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100" b="0" i="0" u="none" strike="noStrike" cap="none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Publicación de resultados preliminares </a:t>
                      </a:r>
                      <a:endParaRPr lang="es-CO" sz="1100" b="0" i="0" u="none" strike="noStrike" cap="none" dirty="0">
                        <a:solidFill>
                          <a:srgbClr val="7B7B7A"/>
                        </a:solidFill>
                        <a:latin typeface="Leelawadee UI" panose="020B0502040204020203" pitchFamily="34" charset="-34"/>
                        <a:ea typeface="Arial"/>
                        <a:cs typeface="Leelawadee UI" panose="020B0502040204020203" pitchFamily="34" charset="-34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 b="0" i="0" u="none" strike="noStrike" cap="none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28 de junio del 2022</a:t>
                      </a:r>
                      <a:endParaRPr lang="es-CO" sz="1100" b="0" i="0" u="none" strike="noStrike" cap="none" dirty="0">
                        <a:solidFill>
                          <a:srgbClr val="7B7B7A"/>
                        </a:solidFill>
                        <a:latin typeface="Leelawadee UI" panose="020B0502040204020203" pitchFamily="34" charset="-34"/>
                        <a:ea typeface="Arial"/>
                        <a:cs typeface="Leelawadee UI" panose="020B0502040204020203" pitchFamily="34" charset="-34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100" b="0" i="0" u="none" strike="noStrike" cap="none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Solicitud de aclaraciones resultados preliminares</a:t>
                      </a:r>
                      <a:endParaRPr lang="es-CO" sz="1100" b="0" i="0" u="none" strike="noStrike" cap="none" dirty="0">
                        <a:solidFill>
                          <a:srgbClr val="7B7B7A"/>
                        </a:solidFill>
                        <a:latin typeface="Leelawadee UI" panose="020B0502040204020203" pitchFamily="34" charset="-34"/>
                        <a:ea typeface="Arial"/>
                        <a:cs typeface="Leelawadee UI" panose="020B0502040204020203" pitchFamily="34" charset="-34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 b="0" i="0" u="none" strike="noStrike" cap="none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29 de junio al 1 de julio del 2022</a:t>
                      </a:r>
                      <a:endParaRPr lang="es-CO" sz="1100" b="0" i="0" u="none" strike="noStrike" cap="none" dirty="0">
                        <a:solidFill>
                          <a:srgbClr val="7B7B7A"/>
                        </a:solidFill>
                        <a:latin typeface="Leelawadee UI" panose="020B0502040204020203" pitchFamily="34" charset="-34"/>
                        <a:ea typeface="Arial"/>
                        <a:cs typeface="Leelawadee UI" panose="020B0502040204020203" pitchFamily="34" charset="-34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CO" sz="1100" b="0" i="0" u="none" strike="noStrike" cap="none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Respuesta a solicitud de aclaraciones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100" b="0" i="0" u="none" strike="noStrike" cap="none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5 al 7 de julio del 2022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148720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CO" sz="1100" b="0" i="0" u="none" strike="noStrike" cap="none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Publicación de resultados definitivos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100" b="0" i="0" u="none" strike="noStrike" cap="none" dirty="0">
                          <a:solidFill>
                            <a:srgbClr val="7B7B7A"/>
                          </a:solidFill>
                          <a:latin typeface="Leelawadee UI" panose="020B0502040204020203" pitchFamily="34" charset="-34"/>
                          <a:ea typeface="Arial"/>
                          <a:cs typeface="Leelawadee UI" panose="020B0502040204020203" pitchFamily="34" charset="-34"/>
                          <a:sym typeface="Arial"/>
                        </a:rPr>
                        <a:t>14 de julio del 2022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14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126409"/>
                  </a:ext>
                </a:extLst>
              </a:tr>
            </a:tbl>
          </a:graphicData>
        </a:graphic>
      </p:graphicFrame>
      <p:sp>
        <p:nvSpPr>
          <p:cNvPr id="23" name="CuadroTexto 22"/>
          <p:cNvSpPr txBox="1"/>
          <p:nvPr/>
        </p:nvSpPr>
        <p:spPr>
          <a:xfrm>
            <a:off x="914399" y="5843242"/>
            <a:ext cx="822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>
                <a:latin typeface="Lucida Sans" panose="020B0602030504090204" pitchFamily="34" charset="0"/>
                <a:cs typeface="Leelawadee UI" panose="020B0502040204020203" pitchFamily="34" charset="-34"/>
              </a:rPr>
              <a:t>MAYOR INFORMACIÓN: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514599" y="6104852"/>
            <a:ext cx="50292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1100" dirty="0" err="1">
                <a:solidFill>
                  <a:srgbClr val="7B7B7A"/>
                </a:solidFill>
                <a:latin typeface="Leelawadee UI" panose="020B0502040204020203" pitchFamily="34" charset="-34"/>
                <a:ea typeface="Arial"/>
                <a:cs typeface="Leelawadee UI" panose="020B0502040204020203" pitchFamily="34" charset="-34"/>
              </a:rPr>
              <a:t>Jeny</a:t>
            </a:r>
            <a:r>
              <a:rPr lang="es-ES" sz="1100" dirty="0">
                <a:solidFill>
                  <a:srgbClr val="7B7B7A"/>
                </a:solidFill>
                <a:latin typeface="Leelawadee UI" panose="020B0502040204020203" pitchFamily="34" charset="-34"/>
                <a:ea typeface="Arial"/>
                <a:cs typeface="Leelawadee UI" panose="020B0502040204020203" pitchFamily="34" charset="-34"/>
              </a:rPr>
              <a:t> Alexandra Aguirre Salazar </a:t>
            </a:r>
          </a:p>
          <a:p>
            <a:pPr algn="ctr"/>
            <a:r>
              <a:rPr lang="es-ES" sz="1100" dirty="0">
                <a:solidFill>
                  <a:srgbClr val="7B7B7A"/>
                </a:solidFill>
                <a:latin typeface="Leelawadee UI" panose="020B0502040204020203" pitchFamily="34" charset="-34"/>
                <a:ea typeface="Arial"/>
                <a:cs typeface="Leelawadee UI" panose="020B0502040204020203" pitchFamily="34" charset="-34"/>
              </a:rPr>
              <a:t>Vicerrectoría de Investigaciones y Posgrados gestion.proyectos@ucaldas.edu.co </a:t>
            </a:r>
            <a:endParaRPr lang="es-CO" sz="1100" dirty="0">
              <a:solidFill>
                <a:srgbClr val="7B7B7A"/>
              </a:solidFill>
              <a:latin typeface="Leelawadee UI" panose="020B0502040204020203" pitchFamily="34" charset="-34"/>
              <a:ea typeface="Arial"/>
              <a:cs typeface="Leelawadee UI" panose="020B0502040204020203" pitchFamily="34" charset="-34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9EEB4CB-2D1E-0A4E-96AD-D058A3148C7A}"/>
              </a:ext>
            </a:extLst>
          </p:cNvPr>
          <p:cNvSpPr txBox="1"/>
          <p:nvPr/>
        </p:nvSpPr>
        <p:spPr>
          <a:xfrm>
            <a:off x="1210612" y="4780946"/>
            <a:ext cx="76371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>
                <a:solidFill>
                  <a:srgbClr val="7B7B7A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Para mayor información consulta los términos de referencia en: </a:t>
            </a:r>
            <a:r>
              <a:rPr lang="es-ES" sz="1100" dirty="0">
                <a:solidFill>
                  <a:srgbClr val="7B7B7A"/>
                </a:solidFill>
                <a:latin typeface="Leelawadee UI" panose="020B0502040204020203" pitchFamily="34" charset="-34"/>
                <a:cs typeface="Leelawadee UI" panose="020B0502040204020203" pitchFamily="34" charset="-34"/>
                <a:hlinkClick r:id="rId3"/>
              </a:rPr>
              <a:t>https://minciencias.gov.co/convocatorias/plan-convocatorias-asctei-2021-2022/convocatoria-la-asignacion-para-la-ctei-del-sgr-7</a:t>
            </a:r>
            <a:r>
              <a:rPr lang="es-ES" sz="1100" dirty="0">
                <a:solidFill>
                  <a:srgbClr val="7B7B7A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2187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642</TotalTime>
  <Words>817</Words>
  <Application>Microsoft Macintosh PowerPoint</Application>
  <PresentationFormat>Personalizado</PresentationFormat>
  <Paragraphs>73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Leelawadee UI</vt:lpstr>
      <vt:lpstr>Lucida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JENY ALEXANDRA AGUIRRE SALAZAR</cp:lastModifiedBy>
  <cp:revision>34</cp:revision>
  <dcterms:created xsi:type="dcterms:W3CDTF">2021-02-12T22:11:18Z</dcterms:created>
  <dcterms:modified xsi:type="dcterms:W3CDTF">2022-04-05T03:25:13Z</dcterms:modified>
</cp:coreProperties>
</file>