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63" r:id="rId5"/>
    <p:sldId id="262" r:id="rId6"/>
    <p:sldId id="259" r:id="rId7"/>
  </p:sldIdLst>
  <p:sldSz cx="10058400" cy="77724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32E06-22DE-F34F-A52E-9A6F5D156853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071D8F-652E-2748-872B-D878ED6419AA}">
      <dgm:prSet phldrT="[Texto]"/>
      <dgm:spPr/>
      <dgm:t>
        <a:bodyPr/>
        <a:lstStyle/>
        <a:p>
          <a:r>
            <a:rPr lang="es-MX" dirty="0"/>
            <a:t>Condiciones Transmisibles e Infecciosas</a:t>
          </a:r>
        </a:p>
      </dgm:t>
    </dgm:pt>
    <dgm:pt modelId="{B730ED13-C9D6-2E4A-A79E-BD65B8BB2EFE}" type="parTrans" cxnId="{FFF4D356-A74F-8F47-A76E-9359BA0AB123}">
      <dgm:prSet/>
      <dgm:spPr/>
      <dgm:t>
        <a:bodyPr/>
        <a:lstStyle/>
        <a:p>
          <a:endParaRPr lang="es-MX"/>
        </a:p>
      </dgm:t>
    </dgm:pt>
    <dgm:pt modelId="{61ED030C-95C9-774A-AD09-722BD062D3CC}" type="sibTrans" cxnId="{FFF4D356-A74F-8F47-A76E-9359BA0AB123}">
      <dgm:prSet/>
      <dgm:spPr/>
      <dgm:t>
        <a:bodyPr/>
        <a:lstStyle/>
        <a:p>
          <a:endParaRPr lang="es-MX"/>
        </a:p>
      </dgm:t>
    </dgm:pt>
    <dgm:pt modelId="{F8E68F42-3A78-9147-AD7F-6B6B63FB2A3A}">
      <dgm:prSet phldrT="[Texto]"/>
      <dgm:spPr/>
      <dgm:t>
        <a:bodyPr/>
        <a:lstStyle/>
        <a:p>
          <a:r>
            <a:rPr lang="es-MX" dirty="0"/>
            <a:t>Condiciones crónicas no transmisibles, incluye cáncer</a:t>
          </a:r>
        </a:p>
      </dgm:t>
    </dgm:pt>
    <dgm:pt modelId="{8689365B-B0A0-824C-A726-C367D3579A55}" type="parTrans" cxnId="{212641D4-D619-B84A-9D57-9ED68E0A30BE}">
      <dgm:prSet/>
      <dgm:spPr/>
      <dgm:t>
        <a:bodyPr/>
        <a:lstStyle/>
        <a:p>
          <a:endParaRPr lang="es-MX"/>
        </a:p>
      </dgm:t>
    </dgm:pt>
    <dgm:pt modelId="{0E6BCDCF-4867-CD4F-9F64-17B6041FB3A9}" type="sibTrans" cxnId="{212641D4-D619-B84A-9D57-9ED68E0A30BE}">
      <dgm:prSet/>
      <dgm:spPr/>
      <dgm:t>
        <a:bodyPr/>
        <a:lstStyle/>
        <a:p>
          <a:endParaRPr lang="es-MX"/>
        </a:p>
      </dgm:t>
    </dgm:pt>
    <dgm:pt modelId="{079BFF16-F37A-FD48-AB96-01F16BFA0BD3}">
      <dgm:prSet phldrT="[Texto]"/>
      <dgm:spPr/>
      <dgm:t>
        <a:bodyPr/>
        <a:lstStyle/>
        <a:p>
          <a:r>
            <a:rPr lang="es-MX" dirty="0"/>
            <a:t>Salud materna, primera infancia e infancia</a:t>
          </a:r>
        </a:p>
      </dgm:t>
    </dgm:pt>
    <dgm:pt modelId="{B4A7216E-EB30-AB42-8D5D-B1EEF7AF4D94}" type="parTrans" cxnId="{9DF3928E-F75C-8F49-87E1-C355CA68E390}">
      <dgm:prSet/>
      <dgm:spPr/>
      <dgm:t>
        <a:bodyPr/>
        <a:lstStyle/>
        <a:p>
          <a:endParaRPr lang="es-MX"/>
        </a:p>
      </dgm:t>
    </dgm:pt>
    <dgm:pt modelId="{BFB38C8C-FD7E-7543-932A-6559452582A0}" type="sibTrans" cxnId="{9DF3928E-F75C-8F49-87E1-C355CA68E390}">
      <dgm:prSet/>
      <dgm:spPr/>
      <dgm:t>
        <a:bodyPr/>
        <a:lstStyle/>
        <a:p>
          <a:endParaRPr lang="es-MX"/>
        </a:p>
      </dgm:t>
    </dgm:pt>
    <dgm:pt modelId="{4F667572-1E90-E64C-8F6B-30768A15A8E0}">
      <dgm:prSet phldrT="[Texto]"/>
      <dgm:spPr/>
      <dgm:t>
        <a:bodyPr/>
        <a:lstStyle/>
        <a:p>
          <a:r>
            <a:rPr lang="es-MX" dirty="0"/>
            <a:t>Entornos alimentarias, consumo de alimentos y afecta de la dieta en la salud y la nutrición de las poblaciones, incluye estado nutricional </a:t>
          </a:r>
        </a:p>
      </dgm:t>
    </dgm:pt>
    <dgm:pt modelId="{7C773AA8-8BFE-CD40-922C-8F58B9079007}" type="parTrans" cxnId="{C844751F-6E5F-A940-8C82-1E917BC87CB9}">
      <dgm:prSet/>
      <dgm:spPr/>
      <dgm:t>
        <a:bodyPr/>
        <a:lstStyle/>
        <a:p>
          <a:endParaRPr lang="es-MX"/>
        </a:p>
      </dgm:t>
    </dgm:pt>
    <dgm:pt modelId="{409F8A5D-E61E-C646-A0F2-2B11E0044004}" type="sibTrans" cxnId="{C844751F-6E5F-A940-8C82-1E917BC87CB9}">
      <dgm:prSet/>
      <dgm:spPr/>
      <dgm:t>
        <a:bodyPr/>
        <a:lstStyle/>
        <a:p>
          <a:endParaRPr lang="es-MX"/>
        </a:p>
      </dgm:t>
    </dgm:pt>
    <dgm:pt modelId="{E9AC0477-9B9D-1649-901A-D0CFDDCDCEE1}">
      <dgm:prSet phldrT="[Texto]"/>
      <dgm:spPr/>
      <dgm:t>
        <a:bodyPr/>
        <a:lstStyle/>
        <a:p>
          <a:r>
            <a:rPr lang="es-MX" dirty="0"/>
            <a:t>Salud mental, convivencia e inclusión social </a:t>
          </a:r>
        </a:p>
      </dgm:t>
    </dgm:pt>
    <dgm:pt modelId="{D6C38C30-F9EE-0248-8F0F-6D7D291B116E}" type="parTrans" cxnId="{C7A001DD-638A-DF4A-A21D-CC4FD8313EC5}">
      <dgm:prSet/>
      <dgm:spPr/>
      <dgm:t>
        <a:bodyPr/>
        <a:lstStyle/>
        <a:p>
          <a:endParaRPr lang="es-MX"/>
        </a:p>
      </dgm:t>
    </dgm:pt>
    <dgm:pt modelId="{E70FC559-01B4-0241-A56D-592E8F4FEB4F}" type="sibTrans" cxnId="{C7A001DD-638A-DF4A-A21D-CC4FD8313EC5}">
      <dgm:prSet/>
      <dgm:spPr/>
      <dgm:t>
        <a:bodyPr/>
        <a:lstStyle/>
        <a:p>
          <a:endParaRPr lang="es-MX"/>
        </a:p>
      </dgm:t>
    </dgm:pt>
    <dgm:pt modelId="{EFC643B8-969E-F44A-BCB1-8A9745C8696C}">
      <dgm:prSet phldrT="[Texto]"/>
      <dgm:spPr/>
      <dgm:t>
        <a:bodyPr/>
        <a:lstStyle/>
        <a:p>
          <a:r>
            <a:rPr lang="es-MX" dirty="0"/>
            <a:t>Salud sexual y reproductiva </a:t>
          </a:r>
        </a:p>
      </dgm:t>
    </dgm:pt>
    <dgm:pt modelId="{2C7541F1-492C-9941-AC30-F847937D69A6}" type="parTrans" cxnId="{8DD547FC-94C5-F544-B5A3-15999F36E687}">
      <dgm:prSet/>
      <dgm:spPr/>
      <dgm:t>
        <a:bodyPr/>
        <a:lstStyle/>
        <a:p>
          <a:endParaRPr lang="es-MX"/>
        </a:p>
      </dgm:t>
    </dgm:pt>
    <dgm:pt modelId="{7D410F8A-01F6-6049-AF66-A142669765CE}" type="sibTrans" cxnId="{8DD547FC-94C5-F544-B5A3-15999F36E687}">
      <dgm:prSet/>
      <dgm:spPr/>
      <dgm:t>
        <a:bodyPr/>
        <a:lstStyle/>
        <a:p>
          <a:endParaRPr lang="es-MX"/>
        </a:p>
      </dgm:t>
    </dgm:pt>
    <dgm:pt modelId="{81456919-F273-874C-8760-FA2A4EC2D19C}" type="pres">
      <dgm:prSet presAssocID="{9CC32E06-22DE-F34F-A52E-9A6F5D156853}" presName="Name0" presStyleCnt="0">
        <dgm:presLayoutVars>
          <dgm:dir/>
          <dgm:resizeHandles val="exact"/>
        </dgm:presLayoutVars>
      </dgm:prSet>
      <dgm:spPr/>
    </dgm:pt>
    <dgm:pt modelId="{84AD878B-F958-4947-93D5-B4E2BE6D0965}" type="pres">
      <dgm:prSet presAssocID="{32071D8F-652E-2748-872B-D878ED6419AA}" presName="composite" presStyleCnt="0"/>
      <dgm:spPr/>
    </dgm:pt>
    <dgm:pt modelId="{D3F07E08-2362-E943-A4B6-3166705A5947}" type="pres">
      <dgm:prSet presAssocID="{32071D8F-652E-2748-872B-D878ED6419AA}" presName="rect1" presStyleLbl="trAlignAcc1" presStyleIdx="0" presStyleCnt="6">
        <dgm:presLayoutVars>
          <dgm:bulletEnabled val="1"/>
        </dgm:presLayoutVars>
      </dgm:prSet>
      <dgm:spPr/>
    </dgm:pt>
    <dgm:pt modelId="{70DD966E-E706-4C47-B302-17DB70C67409}" type="pres">
      <dgm:prSet presAssocID="{32071D8F-652E-2748-872B-D878ED6419AA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00297C4-5DE1-B744-AEE6-2A39082D2375}" type="pres">
      <dgm:prSet presAssocID="{61ED030C-95C9-774A-AD09-722BD062D3CC}" presName="sibTrans" presStyleCnt="0"/>
      <dgm:spPr/>
    </dgm:pt>
    <dgm:pt modelId="{372F6A8C-5BE9-F34E-9E4E-D5BB9448FDCB}" type="pres">
      <dgm:prSet presAssocID="{F8E68F42-3A78-9147-AD7F-6B6B63FB2A3A}" presName="composite" presStyleCnt="0"/>
      <dgm:spPr/>
    </dgm:pt>
    <dgm:pt modelId="{D5A6CDF5-DEF1-8A4C-8C7C-04FFAEF92456}" type="pres">
      <dgm:prSet presAssocID="{F8E68F42-3A78-9147-AD7F-6B6B63FB2A3A}" presName="rect1" presStyleLbl="trAlignAcc1" presStyleIdx="1" presStyleCnt="6">
        <dgm:presLayoutVars>
          <dgm:bulletEnabled val="1"/>
        </dgm:presLayoutVars>
      </dgm:prSet>
      <dgm:spPr/>
    </dgm:pt>
    <dgm:pt modelId="{64C9200C-B188-2B4C-A7DF-1CE95EB36536}" type="pres">
      <dgm:prSet presAssocID="{F8E68F42-3A78-9147-AD7F-6B6B63FB2A3A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D647127-D2B6-0141-91C3-853B4AFA59F6}" type="pres">
      <dgm:prSet presAssocID="{0E6BCDCF-4867-CD4F-9F64-17B6041FB3A9}" presName="sibTrans" presStyleCnt="0"/>
      <dgm:spPr/>
    </dgm:pt>
    <dgm:pt modelId="{62CEE7D7-1E69-0C40-B3A0-71151F55E96C}" type="pres">
      <dgm:prSet presAssocID="{079BFF16-F37A-FD48-AB96-01F16BFA0BD3}" presName="composite" presStyleCnt="0"/>
      <dgm:spPr/>
    </dgm:pt>
    <dgm:pt modelId="{57A505C0-DAFA-4344-90BA-50B0D00F8CA1}" type="pres">
      <dgm:prSet presAssocID="{079BFF16-F37A-FD48-AB96-01F16BFA0BD3}" presName="rect1" presStyleLbl="trAlignAcc1" presStyleIdx="2" presStyleCnt="6">
        <dgm:presLayoutVars>
          <dgm:bulletEnabled val="1"/>
        </dgm:presLayoutVars>
      </dgm:prSet>
      <dgm:spPr/>
    </dgm:pt>
    <dgm:pt modelId="{5B61D2BE-7B96-1A49-915E-E92E6E67D205}" type="pres">
      <dgm:prSet presAssocID="{079BFF16-F37A-FD48-AB96-01F16BFA0BD3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7F29B2-47C6-C945-AD11-A5AC2FA89D36}" type="pres">
      <dgm:prSet presAssocID="{BFB38C8C-FD7E-7543-932A-6559452582A0}" presName="sibTrans" presStyleCnt="0"/>
      <dgm:spPr/>
    </dgm:pt>
    <dgm:pt modelId="{04C631CF-9C58-4447-AA3F-185C99513D26}" type="pres">
      <dgm:prSet presAssocID="{4F667572-1E90-E64C-8F6B-30768A15A8E0}" presName="composite" presStyleCnt="0"/>
      <dgm:spPr/>
    </dgm:pt>
    <dgm:pt modelId="{4A507569-5501-3E45-B5F7-00283F679D12}" type="pres">
      <dgm:prSet presAssocID="{4F667572-1E90-E64C-8F6B-30768A15A8E0}" presName="rect1" presStyleLbl="trAlignAcc1" presStyleIdx="3" presStyleCnt="6">
        <dgm:presLayoutVars>
          <dgm:bulletEnabled val="1"/>
        </dgm:presLayoutVars>
      </dgm:prSet>
      <dgm:spPr/>
    </dgm:pt>
    <dgm:pt modelId="{97E9CD3B-4FBF-3C49-9704-55D0773BA73B}" type="pres">
      <dgm:prSet presAssocID="{4F667572-1E90-E64C-8F6B-30768A15A8E0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11C9834-14B6-3A4C-9AEC-EBB3EC4F81C9}" type="pres">
      <dgm:prSet presAssocID="{409F8A5D-E61E-C646-A0F2-2B11E0044004}" presName="sibTrans" presStyleCnt="0"/>
      <dgm:spPr/>
    </dgm:pt>
    <dgm:pt modelId="{B1053854-0131-6742-8704-A1567F5F26D2}" type="pres">
      <dgm:prSet presAssocID="{E9AC0477-9B9D-1649-901A-D0CFDDCDCEE1}" presName="composite" presStyleCnt="0"/>
      <dgm:spPr/>
    </dgm:pt>
    <dgm:pt modelId="{D21F3EBC-73FC-6348-88B7-7FF90DD5C65C}" type="pres">
      <dgm:prSet presAssocID="{E9AC0477-9B9D-1649-901A-D0CFDDCDCEE1}" presName="rect1" presStyleLbl="trAlignAcc1" presStyleIdx="4" presStyleCnt="6">
        <dgm:presLayoutVars>
          <dgm:bulletEnabled val="1"/>
        </dgm:presLayoutVars>
      </dgm:prSet>
      <dgm:spPr/>
    </dgm:pt>
    <dgm:pt modelId="{B45806FE-084D-6042-968D-EE0C09FED9DB}" type="pres">
      <dgm:prSet presAssocID="{E9AC0477-9B9D-1649-901A-D0CFDDCDCEE1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D6C7E8-0AC8-D243-975B-28A4DBC3ADC3}" type="pres">
      <dgm:prSet presAssocID="{E70FC559-01B4-0241-A56D-592E8F4FEB4F}" presName="sibTrans" presStyleCnt="0"/>
      <dgm:spPr/>
    </dgm:pt>
    <dgm:pt modelId="{3324D7E4-1BED-6742-B005-8FF734A37701}" type="pres">
      <dgm:prSet presAssocID="{EFC643B8-969E-F44A-BCB1-8A9745C8696C}" presName="composite" presStyleCnt="0"/>
      <dgm:spPr/>
    </dgm:pt>
    <dgm:pt modelId="{012ECCB5-4A60-E246-AB82-F2D2A0C1241D}" type="pres">
      <dgm:prSet presAssocID="{EFC643B8-969E-F44A-BCB1-8A9745C8696C}" presName="rect1" presStyleLbl="trAlignAcc1" presStyleIdx="5" presStyleCnt="6">
        <dgm:presLayoutVars>
          <dgm:bulletEnabled val="1"/>
        </dgm:presLayoutVars>
      </dgm:prSet>
      <dgm:spPr/>
    </dgm:pt>
    <dgm:pt modelId="{58D39F79-4578-3C41-959E-E4E978655B5A}" type="pres">
      <dgm:prSet presAssocID="{EFC643B8-969E-F44A-BCB1-8A9745C8696C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AC3BF1B-6553-E843-9EA6-3B657C6BA930}" type="presOf" srcId="{32071D8F-652E-2748-872B-D878ED6419AA}" destId="{D3F07E08-2362-E943-A4B6-3166705A5947}" srcOrd="0" destOrd="0" presId="urn:microsoft.com/office/officeart/2008/layout/PictureStrips"/>
    <dgm:cxn modelId="{C844751F-6E5F-A940-8C82-1E917BC87CB9}" srcId="{9CC32E06-22DE-F34F-A52E-9A6F5D156853}" destId="{4F667572-1E90-E64C-8F6B-30768A15A8E0}" srcOrd="3" destOrd="0" parTransId="{7C773AA8-8BFE-CD40-922C-8F58B9079007}" sibTransId="{409F8A5D-E61E-C646-A0F2-2B11E0044004}"/>
    <dgm:cxn modelId="{6E6FB743-8470-0B45-8497-25EA6D8A14E2}" type="presOf" srcId="{EFC643B8-969E-F44A-BCB1-8A9745C8696C}" destId="{012ECCB5-4A60-E246-AB82-F2D2A0C1241D}" srcOrd="0" destOrd="0" presId="urn:microsoft.com/office/officeart/2008/layout/PictureStrips"/>
    <dgm:cxn modelId="{FFF4D356-A74F-8F47-A76E-9359BA0AB123}" srcId="{9CC32E06-22DE-F34F-A52E-9A6F5D156853}" destId="{32071D8F-652E-2748-872B-D878ED6419AA}" srcOrd="0" destOrd="0" parTransId="{B730ED13-C9D6-2E4A-A79E-BD65B8BB2EFE}" sibTransId="{61ED030C-95C9-774A-AD09-722BD062D3CC}"/>
    <dgm:cxn modelId="{75A11A64-CA77-ED42-82EF-17F08A4178D0}" type="presOf" srcId="{4F667572-1E90-E64C-8F6B-30768A15A8E0}" destId="{4A507569-5501-3E45-B5F7-00283F679D12}" srcOrd="0" destOrd="0" presId="urn:microsoft.com/office/officeart/2008/layout/PictureStrips"/>
    <dgm:cxn modelId="{7CCE4764-927E-5447-801B-9196A425142D}" type="presOf" srcId="{F8E68F42-3A78-9147-AD7F-6B6B63FB2A3A}" destId="{D5A6CDF5-DEF1-8A4C-8C7C-04FFAEF92456}" srcOrd="0" destOrd="0" presId="urn:microsoft.com/office/officeart/2008/layout/PictureStrips"/>
    <dgm:cxn modelId="{9DF3928E-F75C-8F49-87E1-C355CA68E390}" srcId="{9CC32E06-22DE-F34F-A52E-9A6F5D156853}" destId="{079BFF16-F37A-FD48-AB96-01F16BFA0BD3}" srcOrd="2" destOrd="0" parTransId="{B4A7216E-EB30-AB42-8D5D-B1EEF7AF4D94}" sibTransId="{BFB38C8C-FD7E-7543-932A-6559452582A0}"/>
    <dgm:cxn modelId="{EB33D7B3-C00B-BF45-9029-32745AD4F226}" type="presOf" srcId="{9CC32E06-22DE-F34F-A52E-9A6F5D156853}" destId="{81456919-F273-874C-8760-FA2A4EC2D19C}" srcOrd="0" destOrd="0" presId="urn:microsoft.com/office/officeart/2008/layout/PictureStrips"/>
    <dgm:cxn modelId="{8DB173C3-812E-CA48-BF8C-FC2CD095EA38}" type="presOf" srcId="{E9AC0477-9B9D-1649-901A-D0CFDDCDCEE1}" destId="{D21F3EBC-73FC-6348-88B7-7FF90DD5C65C}" srcOrd="0" destOrd="0" presId="urn:microsoft.com/office/officeart/2008/layout/PictureStrips"/>
    <dgm:cxn modelId="{816429D4-DCBB-6440-AF8A-DE1CB6C0ACF2}" type="presOf" srcId="{079BFF16-F37A-FD48-AB96-01F16BFA0BD3}" destId="{57A505C0-DAFA-4344-90BA-50B0D00F8CA1}" srcOrd="0" destOrd="0" presId="urn:microsoft.com/office/officeart/2008/layout/PictureStrips"/>
    <dgm:cxn modelId="{212641D4-D619-B84A-9D57-9ED68E0A30BE}" srcId="{9CC32E06-22DE-F34F-A52E-9A6F5D156853}" destId="{F8E68F42-3A78-9147-AD7F-6B6B63FB2A3A}" srcOrd="1" destOrd="0" parTransId="{8689365B-B0A0-824C-A726-C367D3579A55}" sibTransId="{0E6BCDCF-4867-CD4F-9F64-17B6041FB3A9}"/>
    <dgm:cxn modelId="{C7A001DD-638A-DF4A-A21D-CC4FD8313EC5}" srcId="{9CC32E06-22DE-F34F-A52E-9A6F5D156853}" destId="{E9AC0477-9B9D-1649-901A-D0CFDDCDCEE1}" srcOrd="4" destOrd="0" parTransId="{D6C38C30-F9EE-0248-8F0F-6D7D291B116E}" sibTransId="{E70FC559-01B4-0241-A56D-592E8F4FEB4F}"/>
    <dgm:cxn modelId="{8DD547FC-94C5-F544-B5A3-15999F36E687}" srcId="{9CC32E06-22DE-F34F-A52E-9A6F5D156853}" destId="{EFC643B8-969E-F44A-BCB1-8A9745C8696C}" srcOrd="5" destOrd="0" parTransId="{2C7541F1-492C-9941-AC30-F847937D69A6}" sibTransId="{7D410F8A-01F6-6049-AF66-A142669765CE}"/>
    <dgm:cxn modelId="{998431FD-612E-3844-8819-E64CB82E6D65}" type="presParOf" srcId="{81456919-F273-874C-8760-FA2A4EC2D19C}" destId="{84AD878B-F958-4947-93D5-B4E2BE6D0965}" srcOrd="0" destOrd="0" presId="urn:microsoft.com/office/officeart/2008/layout/PictureStrips"/>
    <dgm:cxn modelId="{80586028-6733-CD46-BD2C-A8FB4FFC44AB}" type="presParOf" srcId="{84AD878B-F958-4947-93D5-B4E2BE6D0965}" destId="{D3F07E08-2362-E943-A4B6-3166705A5947}" srcOrd="0" destOrd="0" presId="urn:microsoft.com/office/officeart/2008/layout/PictureStrips"/>
    <dgm:cxn modelId="{54212678-D292-F04B-8A51-3450D4D8E867}" type="presParOf" srcId="{84AD878B-F958-4947-93D5-B4E2BE6D0965}" destId="{70DD966E-E706-4C47-B302-17DB70C67409}" srcOrd="1" destOrd="0" presId="urn:microsoft.com/office/officeart/2008/layout/PictureStrips"/>
    <dgm:cxn modelId="{169B437F-AF65-344E-9B30-264E4075EB77}" type="presParOf" srcId="{81456919-F273-874C-8760-FA2A4EC2D19C}" destId="{500297C4-5DE1-B744-AEE6-2A39082D2375}" srcOrd="1" destOrd="0" presId="urn:microsoft.com/office/officeart/2008/layout/PictureStrips"/>
    <dgm:cxn modelId="{24470201-A7E3-7943-BEE3-1389B9B8DA4C}" type="presParOf" srcId="{81456919-F273-874C-8760-FA2A4EC2D19C}" destId="{372F6A8C-5BE9-F34E-9E4E-D5BB9448FDCB}" srcOrd="2" destOrd="0" presId="urn:microsoft.com/office/officeart/2008/layout/PictureStrips"/>
    <dgm:cxn modelId="{B54A37C5-3B20-3349-86AB-2040C1BE88F2}" type="presParOf" srcId="{372F6A8C-5BE9-F34E-9E4E-D5BB9448FDCB}" destId="{D5A6CDF5-DEF1-8A4C-8C7C-04FFAEF92456}" srcOrd="0" destOrd="0" presId="urn:microsoft.com/office/officeart/2008/layout/PictureStrips"/>
    <dgm:cxn modelId="{6AF35827-A9F9-3E47-BC80-330382D6F102}" type="presParOf" srcId="{372F6A8C-5BE9-F34E-9E4E-D5BB9448FDCB}" destId="{64C9200C-B188-2B4C-A7DF-1CE95EB36536}" srcOrd="1" destOrd="0" presId="urn:microsoft.com/office/officeart/2008/layout/PictureStrips"/>
    <dgm:cxn modelId="{7CE48397-BA60-854B-B62B-F41FD3DE60F2}" type="presParOf" srcId="{81456919-F273-874C-8760-FA2A4EC2D19C}" destId="{FD647127-D2B6-0141-91C3-853B4AFA59F6}" srcOrd="3" destOrd="0" presId="urn:microsoft.com/office/officeart/2008/layout/PictureStrips"/>
    <dgm:cxn modelId="{A9B3CAEF-2A8C-E740-B83C-9C96B06B9579}" type="presParOf" srcId="{81456919-F273-874C-8760-FA2A4EC2D19C}" destId="{62CEE7D7-1E69-0C40-B3A0-71151F55E96C}" srcOrd="4" destOrd="0" presId="urn:microsoft.com/office/officeart/2008/layout/PictureStrips"/>
    <dgm:cxn modelId="{EC8921EF-E3E2-E44E-B853-30C61F4400D3}" type="presParOf" srcId="{62CEE7D7-1E69-0C40-B3A0-71151F55E96C}" destId="{57A505C0-DAFA-4344-90BA-50B0D00F8CA1}" srcOrd="0" destOrd="0" presId="urn:microsoft.com/office/officeart/2008/layout/PictureStrips"/>
    <dgm:cxn modelId="{03849759-6565-6645-9018-F11BF40D7F7E}" type="presParOf" srcId="{62CEE7D7-1E69-0C40-B3A0-71151F55E96C}" destId="{5B61D2BE-7B96-1A49-915E-E92E6E67D205}" srcOrd="1" destOrd="0" presId="urn:microsoft.com/office/officeart/2008/layout/PictureStrips"/>
    <dgm:cxn modelId="{FC02BFB9-4B18-C749-9762-0B75AC3997B1}" type="presParOf" srcId="{81456919-F273-874C-8760-FA2A4EC2D19C}" destId="{827F29B2-47C6-C945-AD11-A5AC2FA89D36}" srcOrd="5" destOrd="0" presId="urn:microsoft.com/office/officeart/2008/layout/PictureStrips"/>
    <dgm:cxn modelId="{E85830C8-9B62-4748-924F-A66785065D36}" type="presParOf" srcId="{81456919-F273-874C-8760-FA2A4EC2D19C}" destId="{04C631CF-9C58-4447-AA3F-185C99513D26}" srcOrd="6" destOrd="0" presId="urn:microsoft.com/office/officeart/2008/layout/PictureStrips"/>
    <dgm:cxn modelId="{4C9500EB-C95F-A348-B15E-840EBD0B3DD3}" type="presParOf" srcId="{04C631CF-9C58-4447-AA3F-185C99513D26}" destId="{4A507569-5501-3E45-B5F7-00283F679D12}" srcOrd="0" destOrd="0" presId="urn:microsoft.com/office/officeart/2008/layout/PictureStrips"/>
    <dgm:cxn modelId="{D695F5F0-8415-7D45-811D-D1FCF6626574}" type="presParOf" srcId="{04C631CF-9C58-4447-AA3F-185C99513D26}" destId="{97E9CD3B-4FBF-3C49-9704-55D0773BA73B}" srcOrd="1" destOrd="0" presId="urn:microsoft.com/office/officeart/2008/layout/PictureStrips"/>
    <dgm:cxn modelId="{82656304-0842-1148-833F-76DCEE9D15EA}" type="presParOf" srcId="{81456919-F273-874C-8760-FA2A4EC2D19C}" destId="{011C9834-14B6-3A4C-9AEC-EBB3EC4F81C9}" srcOrd="7" destOrd="0" presId="urn:microsoft.com/office/officeart/2008/layout/PictureStrips"/>
    <dgm:cxn modelId="{00E870C1-9265-294E-99D8-070AC7A35F5F}" type="presParOf" srcId="{81456919-F273-874C-8760-FA2A4EC2D19C}" destId="{B1053854-0131-6742-8704-A1567F5F26D2}" srcOrd="8" destOrd="0" presId="urn:microsoft.com/office/officeart/2008/layout/PictureStrips"/>
    <dgm:cxn modelId="{3161AF75-4782-E24D-9EF7-ADF02CE20480}" type="presParOf" srcId="{B1053854-0131-6742-8704-A1567F5F26D2}" destId="{D21F3EBC-73FC-6348-88B7-7FF90DD5C65C}" srcOrd="0" destOrd="0" presId="urn:microsoft.com/office/officeart/2008/layout/PictureStrips"/>
    <dgm:cxn modelId="{FC1056E3-81FA-6D47-82D3-E23FDB5856FD}" type="presParOf" srcId="{B1053854-0131-6742-8704-A1567F5F26D2}" destId="{B45806FE-084D-6042-968D-EE0C09FED9DB}" srcOrd="1" destOrd="0" presId="urn:microsoft.com/office/officeart/2008/layout/PictureStrips"/>
    <dgm:cxn modelId="{B1870785-7033-B849-9977-2BB7552738C3}" type="presParOf" srcId="{81456919-F273-874C-8760-FA2A4EC2D19C}" destId="{10D6C7E8-0AC8-D243-975B-28A4DBC3ADC3}" srcOrd="9" destOrd="0" presId="urn:microsoft.com/office/officeart/2008/layout/PictureStrips"/>
    <dgm:cxn modelId="{F1107103-D691-3247-8316-771EE57EBD8F}" type="presParOf" srcId="{81456919-F273-874C-8760-FA2A4EC2D19C}" destId="{3324D7E4-1BED-6742-B005-8FF734A37701}" srcOrd="10" destOrd="0" presId="urn:microsoft.com/office/officeart/2008/layout/PictureStrips"/>
    <dgm:cxn modelId="{A5755B02-F649-0F42-AC24-2948DEE36102}" type="presParOf" srcId="{3324D7E4-1BED-6742-B005-8FF734A37701}" destId="{012ECCB5-4A60-E246-AB82-F2D2A0C1241D}" srcOrd="0" destOrd="0" presId="urn:microsoft.com/office/officeart/2008/layout/PictureStrips"/>
    <dgm:cxn modelId="{86503C8C-D2A5-9940-B7E8-3C679FB9B1D5}" type="presParOf" srcId="{3324D7E4-1BED-6742-B005-8FF734A37701}" destId="{58D39F79-4578-3C41-959E-E4E978655B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32E06-22DE-F34F-A52E-9A6F5D156853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071D8F-652E-2748-872B-D878ED6419AA}">
      <dgm:prSet phldrT="[Texto]"/>
      <dgm:spPr/>
      <dgm:t>
        <a:bodyPr/>
        <a:lstStyle/>
        <a:p>
          <a:r>
            <a:rPr lang="es-MX" dirty="0"/>
            <a:t>Discapacidad</a:t>
          </a:r>
          <a:r>
            <a:rPr lang="es-MX" baseline="0" dirty="0"/>
            <a:t> y rehabilitación integral</a:t>
          </a:r>
          <a:endParaRPr lang="es-MX" dirty="0"/>
        </a:p>
      </dgm:t>
    </dgm:pt>
    <dgm:pt modelId="{B730ED13-C9D6-2E4A-A79E-BD65B8BB2EFE}" type="parTrans" cxnId="{FFF4D356-A74F-8F47-A76E-9359BA0AB123}">
      <dgm:prSet/>
      <dgm:spPr/>
      <dgm:t>
        <a:bodyPr/>
        <a:lstStyle/>
        <a:p>
          <a:endParaRPr lang="es-MX"/>
        </a:p>
      </dgm:t>
    </dgm:pt>
    <dgm:pt modelId="{61ED030C-95C9-774A-AD09-722BD062D3CC}" type="sibTrans" cxnId="{FFF4D356-A74F-8F47-A76E-9359BA0AB123}">
      <dgm:prSet/>
      <dgm:spPr/>
      <dgm:t>
        <a:bodyPr/>
        <a:lstStyle/>
        <a:p>
          <a:endParaRPr lang="es-MX"/>
        </a:p>
      </dgm:t>
    </dgm:pt>
    <dgm:pt modelId="{079BFF16-F37A-FD48-AB96-01F16BFA0BD3}">
      <dgm:prSet phldrT="[Texto]"/>
      <dgm:spPr/>
      <dgm:t>
        <a:bodyPr/>
        <a:lstStyle/>
        <a:p>
          <a:r>
            <a:rPr lang="es-MX" dirty="0"/>
            <a:t>Salud</a:t>
          </a:r>
          <a:r>
            <a:rPr lang="es-MX" baseline="0" dirty="0"/>
            <a:t> ambiental, cambio climático y salud pública </a:t>
          </a:r>
          <a:endParaRPr lang="es-MX" dirty="0"/>
        </a:p>
      </dgm:t>
    </dgm:pt>
    <dgm:pt modelId="{B4A7216E-EB30-AB42-8D5D-B1EEF7AF4D94}" type="parTrans" cxnId="{9DF3928E-F75C-8F49-87E1-C355CA68E390}">
      <dgm:prSet/>
      <dgm:spPr/>
      <dgm:t>
        <a:bodyPr/>
        <a:lstStyle/>
        <a:p>
          <a:endParaRPr lang="es-MX"/>
        </a:p>
      </dgm:t>
    </dgm:pt>
    <dgm:pt modelId="{BFB38C8C-FD7E-7543-932A-6559452582A0}" type="sibTrans" cxnId="{9DF3928E-F75C-8F49-87E1-C355CA68E390}">
      <dgm:prSet/>
      <dgm:spPr/>
      <dgm:t>
        <a:bodyPr/>
        <a:lstStyle/>
        <a:p>
          <a:endParaRPr lang="es-MX"/>
        </a:p>
      </dgm:t>
    </dgm:pt>
    <dgm:pt modelId="{4F667572-1E90-E64C-8F6B-30768A15A8E0}">
      <dgm:prSet phldrT="[Texto]"/>
      <dgm:spPr/>
      <dgm:t>
        <a:bodyPr/>
        <a:lstStyle/>
        <a:p>
          <a:r>
            <a:rPr lang="es-MX" dirty="0"/>
            <a:t>Sistemas</a:t>
          </a:r>
          <a:r>
            <a:rPr lang="es-MX" baseline="0" dirty="0"/>
            <a:t> y servicios de salud</a:t>
          </a:r>
          <a:endParaRPr lang="es-MX" dirty="0"/>
        </a:p>
      </dgm:t>
    </dgm:pt>
    <dgm:pt modelId="{7C773AA8-8BFE-CD40-922C-8F58B9079007}" type="parTrans" cxnId="{C844751F-6E5F-A940-8C82-1E917BC87CB9}">
      <dgm:prSet/>
      <dgm:spPr/>
      <dgm:t>
        <a:bodyPr/>
        <a:lstStyle/>
        <a:p>
          <a:endParaRPr lang="es-MX"/>
        </a:p>
      </dgm:t>
    </dgm:pt>
    <dgm:pt modelId="{409F8A5D-E61E-C646-A0F2-2B11E0044004}" type="sibTrans" cxnId="{C844751F-6E5F-A940-8C82-1E917BC87CB9}">
      <dgm:prSet/>
      <dgm:spPr/>
      <dgm:t>
        <a:bodyPr/>
        <a:lstStyle/>
        <a:p>
          <a:endParaRPr lang="es-MX"/>
        </a:p>
      </dgm:t>
    </dgm:pt>
    <dgm:pt modelId="{E9AC0477-9B9D-1649-901A-D0CFDDCDCEE1}">
      <dgm:prSet phldrT="[Texto]"/>
      <dgm:spPr/>
      <dgm:t>
        <a:bodyPr/>
        <a:lstStyle/>
        <a:p>
          <a:r>
            <a:rPr lang="es-MX" dirty="0"/>
            <a:t>Respuesta</a:t>
          </a:r>
          <a:r>
            <a:rPr lang="es-MX" baseline="0" dirty="0"/>
            <a:t> y pandemias y sindémicas</a:t>
          </a:r>
          <a:endParaRPr lang="es-MX" dirty="0"/>
        </a:p>
      </dgm:t>
    </dgm:pt>
    <dgm:pt modelId="{D6C38C30-F9EE-0248-8F0F-6D7D291B116E}" type="parTrans" cxnId="{C7A001DD-638A-DF4A-A21D-CC4FD8313EC5}">
      <dgm:prSet/>
      <dgm:spPr/>
      <dgm:t>
        <a:bodyPr/>
        <a:lstStyle/>
        <a:p>
          <a:endParaRPr lang="es-MX"/>
        </a:p>
      </dgm:t>
    </dgm:pt>
    <dgm:pt modelId="{E70FC559-01B4-0241-A56D-592E8F4FEB4F}" type="sibTrans" cxnId="{C7A001DD-638A-DF4A-A21D-CC4FD8313EC5}">
      <dgm:prSet/>
      <dgm:spPr/>
      <dgm:t>
        <a:bodyPr/>
        <a:lstStyle/>
        <a:p>
          <a:endParaRPr lang="es-MX"/>
        </a:p>
      </dgm:t>
    </dgm:pt>
    <dgm:pt modelId="{5674CB88-8D20-2F45-B3BB-5A06CE01A496}">
      <dgm:prSet phldrT="[Texto]"/>
      <dgm:spPr/>
      <dgm:t>
        <a:bodyPr/>
        <a:lstStyle/>
        <a:p>
          <a:r>
            <a:rPr lang="es-MX" dirty="0"/>
            <a:t>Violencia, salud vial, enfermedad y muerte por causas externas</a:t>
          </a:r>
        </a:p>
      </dgm:t>
    </dgm:pt>
    <dgm:pt modelId="{C4EB0F4E-5851-5C4C-A9FC-67D6B7C7D953}" type="parTrans" cxnId="{B0213FBA-672E-4E41-9C05-0A78E639D897}">
      <dgm:prSet/>
      <dgm:spPr/>
      <dgm:t>
        <a:bodyPr/>
        <a:lstStyle/>
        <a:p>
          <a:endParaRPr lang="es-MX"/>
        </a:p>
      </dgm:t>
    </dgm:pt>
    <dgm:pt modelId="{B8448B7F-64FD-4A4C-8FFB-A8CF61047DAB}" type="sibTrans" cxnId="{B0213FBA-672E-4E41-9C05-0A78E639D897}">
      <dgm:prSet/>
      <dgm:spPr/>
      <dgm:t>
        <a:bodyPr/>
        <a:lstStyle/>
        <a:p>
          <a:endParaRPr lang="es-MX"/>
        </a:p>
      </dgm:t>
    </dgm:pt>
    <dgm:pt modelId="{81456919-F273-874C-8760-FA2A4EC2D19C}" type="pres">
      <dgm:prSet presAssocID="{9CC32E06-22DE-F34F-A52E-9A6F5D156853}" presName="Name0" presStyleCnt="0">
        <dgm:presLayoutVars>
          <dgm:dir/>
          <dgm:resizeHandles val="exact"/>
        </dgm:presLayoutVars>
      </dgm:prSet>
      <dgm:spPr/>
    </dgm:pt>
    <dgm:pt modelId="{84AD878B-F958-4947-93D5-B4E2BE6D0965}" type="pres">
      <dgm:prSet presAssocID="{32071D8F-652E-2748-872B-D878ED6419AA}" presName="composite" presStyleCnt="0"/>
      <dgm:spPr/>
    </dgm:pt>
    <dgm:pt modelId="{D3F07E08-2362-E943-A4B6-3166705A5947}" type="pres">
      <dgm:prSet presAssocID="{32071D8F-652E-2748-872B-D878ED6419AA}" presName="rect1" presStyleLbl="trAlignAcc1" presStyleIdx="0" presStyleCnt="5">
        <dgm:presLayoutVars>
          <dgm:bulletEnabled val="1"/>
        </dgm:presLayoutVars>
      </dgm:prSet>
      <dgm:spPr/>
    </dgm:pt>
    <dgm:pt modelId="{70DD966E-E706-4C47-B302-17DB70C67409}" type="pres">
      <dgm:prSet presAssocID="{32071D8F-652E-2748-872B-D878ED6419AA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00297C4-5DE1-B744-AEE6-2A39082D2375}" type="pres">
      <dgm:prSet presAssocID="{61ED030C-95C9-774A-AD09-722BD062D3CC}" presName="sibTrans" presStyleCnt="0"/>
      <dgm:spPr/>
    </dgm:pt>
    <dgm:pt modelId="{04EE3F61-1697-1E4D-8873-4ED2CDBDB419}" type="pres">
      <dgm:prSet presAssocID="{5674CB88-8D20-2F45-B3BB-5A06CE01A496}" presName="composite" presStyleCnt="0"/>
      <dgm:spPr/>
    </dgm:pt>
    <dgm:pt modelId="{A5541BC7-B284-C249-A2C1-861403CCA5F0}" type="pres">
      <dgm:prSet presAssocID="{5674CB88-8D20-2F45-B3BB-5A06CE01A496}" presName="rect1" presStyleLbl="trAlignAcc1" presStyleIdx="1" presStyleCnt="5">
        <dgm:presLayoutVars>
          <dgm:bulletEnabled val="1"/>
        </dgm:presLayoutVars>
      </dgm:prSet>
      <dgm:spPr/>
    </dgm:pt>
    <dgm:pt modelId="{D57DA376-48C7-744E-9819-E558F6D94F87}" type="pres">
      <dgm:prSet presAssocID="{5674CB88-8D20-2F45-B3BB-5A06CE01A496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0197340-9E19-184D-BC5F-F4F12428A8C8}" type="pres">
      <dgm:prSet presAssocID="{B8448B7F-64FD-4A4C-8FFB-A8CF61047DAB}" presName="sibTrans" presStyleCnt="0"/>
      <dgm:spPr/>
    </dgm:pt>
    <dgm:pt modelId="{62CEE7D7-1E69-0C40-B3A0-71151F55E96C}" type="pres">
      <dgm:prSet presAssocID="{079BFF16-F37A-FD48-AB96-01F16BFA0BD3}" presName="composite" presStyleCnt="0"/>
      <dgm:spPr/>
    </dgm:pt>
    <dgm:pt modelId="{57A505C0-DAFA-4344-90BA-50B0D00F8CA1}" type="pres">
      <dgm:prSet presAssocID="{079BFF16-F37A-FD48-AB96-01F16BFA0BD3}" presName="rect1" presStyleLbl="trAlignAcc1" presStyleIdx="2" presStyleCnt="5">
        <dgm:presLayoutVars>
          <dgm:bulletEnabled val="1"/>
        </dgm:presLayoutVars>
      </dgm:prSet>
      <dgm:spPr/>
    </dgm:pt>
    <dgm:pt modelId="{5B61D2BE-7B96-1A49-915E-E92E6E67D205}" type="pres">
      <dgm:prSet presAssocID="{079BFF16-F37A-FD48-AB96-01F16BFA0BD3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7F29B2-47C6-C945-AD11-A5AC2FA89D36}" type="pres">
      <dgm:prSet presAssocID="{BFB38C8C-FD7E-7543-932A-6559452582A0}" presName="sibTrans" presStyleCnt="0"/>
      <dgm:spPr/>
    </dgm:pt>
    <dgm:pt modelId="{04C631CF-9C58-4447-AA3F-185C99513D26}" type="pres">
      <dgm:prSet presAssocID="{4F667572-1E90-E64C-8F6B-30768A15A8E0}" presName="composite" presStyleCnt="0"/>
      <dgm:spPr/>
    </dgm:pt>
    <dgm:pt modelId="{4A507569-5501-3E45-B5F7-00283F679D12}" type="pres">
      <dgm:prSet presAssocID="{4F667572-1E90-E64C-8F6B-30768A15A8E0}" presName="rect1" presStyleLbl="trAlignAcc1" presStyleIdx="3" presStyleCnt="5">
        <dgm:presLayoutVars>
          <dgm:bulletEnabled val="1"/>
        </dgm:presLayoutVars>
      </dgm:prSet>
      <dgm:spPr/>
    </dgm:pt>
    <dgm:pt modelId="{97E9CD3B-4FBF-3C49-9704-55D0773BA73B}" type="pres">
      <dgm:prSet presAssocID="{4F667572-1E90-E64C-8F6B-30768A15A8E0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11C9834-14B6-3A4C-9AEC-EBB3EC4F81C9}" type="pres">
      <dgm:prSet presAssocID="{409F8A5D-E61E-C646-A0F2-2B11E0044004}" presName="sibTrans" presStyleCnt="0"/>
      <dgm:spPr/>
    </dgm:pt>
    <dgm:pt modelId="{B1053854-0131-6742-8704-A1567F5F26D2}" type="pres">
      <dgm:prSet presAssocID="{E9AC0477-9B9D-1649-901A-D0CFDDCDCEE1}" presName="composite" presStyleCnt="0"/>
      <dgm:spPr/>
    </dgm:pt>
    <dgm:pt modelId="{D21F3EBC-73FC-6348-88B7-7FF90DD5C65C}" type="pres">
      <dgm:prSet presAssocID="{E9AC0477-9B9D-1649-901A-D0CFDDCDCEE1}" presName="rect1" presStyleLbl="trAlignAcc1" presStyleIdx="4" presStyleCnt="5">
        <dgm:presLayoutVars>
          <dgm:bulletEnabled val="1"/>
        </dgm:presLayoutVars>
      </dgm:prSet>
      <dgm:spPr/>
    </dgm:pt>
    <dgm:pt modelId="{B45806FE-084D-6042-968D-EE0C09FED9DB}" type="pres">
      <dgm:prSet presAssocID="{E9AC0477-9B9D-1649-901A-D0CFDDCDCEE1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AC3BF1B-6553-E843-9EA6-3B657C6BA930}" type="presOf" srcId="{32071D8F-652E-2748-872B-D878ED6419AA}" destId="{D3F07E08-2362-E943-A4B6-3166705A5947}" srcOrd="0" destOrd="0" presId="urn:microsoft.com/office/officeart/2008/layout/PictureStrips"/>
    <dgm:cxn modelId="{C844751F-6E5F-A940-8C82-1E917BC87CB9}" srcId="{9CC32E06-22DE-F34F-A52E-9A6F5D156853}" destId="{4F667572-1E90-E64C-8F6B-30768A15A8E0}" srcOrd="3" destOrd="0" parTransId="{7C773AA8-8BFE-CD40-922C-8F58B9079007}" sibTransId="{409F8A5D-E61E-C646-A0F2-2B11E0044004}"/>
    <dgm:cxn modelId="{FFF4D356-A74F-8F47-A76E-9359BA0AB123}" srcId="{9CC32E06-22DE-F34F-A52E-9A6F5D156853}" destId="{32071D8F-652E-2748-872B-D878ED6419AA}" srcOrd="0" destOrd="0" parTransId="{B730ED13-C9D6-2E4A-A79E-BD65B8BB2EFE}" sibTransId="{61ED030C-95C9-774A-AD09-722BD062D3CC}"/>
    <dgm:cxn modelId="{75A11A64-CA77-ED42-82EF-17F08A4178D0}" type="presOf" srcId="{4F667572-1E90-E64C-8F6B-30768A15A8E0}" destId="{4A507569-5501-3E45-B5F7-00283F679D12}" srcOrd="0" destOrd="0" presId="urn:microsoft.com/office/officeart/2008/layout/PictureStrips"/>
    <dgm:cxn modelId="{9DF3928E-F75C-8F49-87E1-C355CA68E390}" srcId="{9CC32E06-22DE-F34F-A52E-9A6F5D156853}" destId="{079BFF16-F37A-FD48-AB96-01F16BFA0BD3}" srcOrd="2" destOrd="0" parTransId="{B4A7216E-EB30-AB42-8D5D-B1EEF7AF4D94}" sibTransId="{BFB38C8C-FD7E-7543-932A-6559452582A0}"/>
    <dgm:cxn modelId="{EB33D7B3-C00B-BF45-9029-32745AD4F226}" type="presOf" srcId="{9CC32E06-22DE-F34F-A52E-9A6F5D156853}" destId="{81456919-F273-874C-8760-FA2A4EC2D19C}" srcOrd="0" destOrd="0" presId="urn:microsoft.com/office/officeart/2008/layout/PictureStrips"/>
    <dgm:cxn modelId="{B0213FBA-672E-4E41-9C05-0A78E639D897}" srcId="{9CC32E06-22DE-F34F-A52E-9A6F5D156853}" destId="{5674CB88-8D20-2F45-B3BB-5A06CE01A496}" srcOrd="1" destOrd="0" parTransId="{C4EB0F4E-5851-5C4C-A9FC-67D6B7C7D953}" sibTransId="{B8448B7F-64FD-4A4C-8FFB-A8CF61047DAB}"/>
    <dgm:cxn modelId="{73B584BA-66CA-9748-A897-6659D0C656C2}" type="presOf" srcId="{5674CB88-8D20-2F45-B3BB-5A06CE01A496}" destId="{A5541BC7-B284-C249-A2C1-861403CCA5F0}" srcOrd="0" destOrd="0" presId="urn:microsoft.com/office/officeart/2008/layout/PictureStrips"/>
    <dgm:cxn modelId="{8DB173C3-812E-CA48-BF8C-FC2CD095EA38}" type="presOf" srcId="{E9AC0477-9B9D-1649-901A-D0CFDDCDCEE1}" destId="{D21F3EBC-73FC-6348-88B7-7FF90DD5C65C}" srcOrd="0" destOrd="0" presId="urn:microsoft.com/office/officeart/2008/layout/PictureStrips"/>
    <dgm:cxn modelId="{816429D4-DCBB-6440-AF8A-DE1CB6C0ACF2}" type="presOf" srcId="{079BFF16-F37A-FD48-AB96-01F16BFA0BD3}" destId="{57A505C0-DAFA-4344-90BA-50B0D00F8CA1}" srcOrd="0" destOrd="0" presId="urn:microsoft.com/office/officeart/2008/layout/PictureStrips"/>
    <dgm:cxn modelId="{C7A001DD-638A-DF4A-A21D-CC4FD8313EC5}" srcId="{9CC32E06-22DE-F34F-A52E-9A6F5D156853}" destId="{E9AC0477-9B9D-1649-901A-D0CFDDCDCEE1}" srcOrd="4" destOrd="0" parTransId="{D6C38C30-F9EE-0248-8F0F-6D7D291B116E}" sibTransId="{E70FC559-01B4-0241-A56D-592E8F4FEB4F}"/>
    <dgm:cxn modelId="{998431FD-612E-3844-8819-E64CB82E6D65}" type="presParOf" srcId="{81456919-F273-874C-8760-FA2A4EC2D19C}" destId="{84AD878B-F958-4947-93D5-B4E2BE6D0965}" srcOrd="0" destOrd="0" presId="urn:microsoft.com/office/officeart/2008/layout/PictureStrips"/>
    <dgm:cxn modelId="{80586028-6733-CD46-BD2C-A8FB4FFC44AB}" type="presParOf" srcId="{84AD878B-F958-4947-93D5-B4E2BE6D0965}" destId="{D3F07E08-2362-E943-A4B6-3166705A5947}" srcOrd="0" destOrd="0" presId="urn:microsoft.com/office/officeart/2008/layout/PictureStrips"/>
    <dgm:cxn modelId="{54212678-D292-F04B-8A51-3450D4D8E867}" type="presParOf" srcId="{84AD878B-F958-4947-93D5-B4E2BE6D0965}" destId="{70DD966E-E706-4C47-B302-17DB70C67409}" srcOrd="1" destOrd="0" presId="urn:microsoft.com/office/officeart/2008/layout/PictureStrips"/>
    <dgm:cxn modelId="{169B437F-AF65-344E-9B30-264E4075EB77}" type="presParOf" srcId="{81456919-F273-874C-8760-FA2A4EC2D19C}" destId="{500297C4-5DE1-B744-AEE6-2A39082D2375}" srcOrd="1" destOrd="0" presId="urn:microsoft.com/office/officeart/2008/layout/PictureStrips"/>
    <dgm:cxn modelId="{9CD43FAD-C40F-E14D-A8FE-A10827D55824}" type="presParOf" srcId="{81456919-F273-874C-8760-FA2A4EC2D19C}" destId="{04EE3F61-1697-1E4D-8873-4ED2CDBDB419}" srcOrd="2" destOrd="0" presId="urn:microsoft.com/office/officeart/2008/layout/PictureStrips"/>
    <dgm:cxn modelId="{9F72B08B-3004-3D48-AB74-53AAF345A5B9}" type="presParOf" srcId="{04EE3F61-1697-1E4D-8873-4ED2CDBDB419}" destId="{A5541BC7-B284-C249-A2C1-861403CCA5F0}" srcOrd="0" destOrd="0" presId="urn:microsoft.com/office/officeart/2008/layout/PictureStrips"/>
    <dgm:cxn modelId="{183C52D0-6740-2249-9EA8-B2A4B0718DB4}" type="presParOf" srcId="{04EE3F61-1697-1E4D-8873-4ED2CDBDB419}" destId="{D57DA376-48C7-744E-9819-E558F6D94F87}" srcOrd="1" destOrd="0" presId="urn:microsoft.com/office/officeart/2008/layout/PictureStrips"/>
    <dgm:cxn modelId="{B0E5C68D-DACA-404B-8FDB-EE499055C8E0}" type="presParOf" srcId="{81456919-F273-874C-8760-FA2A4EC2D19C}" destId="{60197340-9E19-184D-BC5F-F4F12428A8C8}" srcOrd="3" destOrd="0" presId="urn:microsoft.com/office/officeart/2008/layout/PictureStrips"/>
    <dgm:cxn modelId="{A9B3CAEF-2A8C-E740-B83C-9C96B06B9579}" type="presParOf" srcId="{81456919-F273-874C-8760-FA2A4EC2D19C}" destId="{62CEE7D7-1E69-0C40-B3A0-71151F55E96C}" srcOrd="4" destOrd="0" presId="urn:microsoft.com/office/officeart/2008/layout/PictureStrips"/>
    <dgm:cxn modelId="{EC8921EF-E3E2-E44E-B853-30C61F4400D3}" type="presParOf" srcId="{62CEE7D7-1E69-0C40-B3A0-71151F55E96C}" destId="{57A505C0-DAFA-4344-90BA-50B0D00F8CA1}" srcOrd="0" destOrd="0" presId="urn:microsoft.com/office/officeart/2008/layout/PictureStrips"/>
    <dgm:cxn modelId="{03849759-6565-6645-9018-F11BF40D7F7E}" type="presParOf" srcId="{62CEE7D7-1E69-0C40-B3A0-71151F55E96C}" destId="{5B61D2BE-7B96-1A49-915E-E92E6E67D205}" srcOrd="1" destOrd="0" presId="urn:microsoft.com/office/officeart/2008/layout/PictureStrips"/>
    <dgm:cxn modelId="{FC02BFB9-4B18-C749-9762-0B75AC3997B1}" type="presParOf" srcId="{81456919-F273-874C-8760-FA2A4EC2D19C}" destId="{827F29B2-47C6-C945-AD11-A5AC2FA89D36}" srcOrd="5" destOrd="0" presId="urn:microsoft.com/office/officeart/2008/layout/PictureStrips"/>
    <dgm:cxn modelId="{E85830C8-9B62-4748-924F-A66785065D36}" type="presParOf" srcId="{81456919-F273-874C-8760-FA2A4EC2D19C}" destId="{04C631CF-9C58-4447-AA3F-185C99513D26}" srcOrd="6" destOrd="0" presId="urn:microsoft.com/office/officeart/2008/layout/PictureStrips"/>
    <dgm:cxn modelId="{4C9500EB-C95F-A348-B15E-840EBD0B3DD3}" type="presParOf" srcId="{04C631CF-9C58-4447-AA3F-185C99513D26}" destId="{4A507569-5501-3E45-B5F7-00283F679D12}" srcOrd="0" destOrd="0" presId="urn:microsoft.com/office/officeart/2008/layout/PictureStrips"/>
    <dgm:cxn modelId="{D695F5F0-8415-7D45-811D-D1FCF6626574}" type="presParOf" srcId="{04C631CF-9C58-4447-AA3F-185C99513D26}" destId="{97E9CD3B-4FBF-3C49-9704-55D0773BA73B}" srcOrd="1" destOrd="0" presId="urn:microsoft.com/office/officeart/2008/layout/PictureStrips"/>
    <dgm:cxn modelId="{82656304-0842-1148-833F-76DCEE9D15EA}" type="presParOf" srcId="{81456919-F273-874C-8760-FA2A4EC2D19C}" destId="{011C9834-14B6-3A4C-9AEC-EBB3EC4F81C9}" srcOrd="7" destOrd="0" presId="urn:microsoft.com/office/officeart/2008/layout/PictureStrips"/>
    <dgm:cxn modelId="{00E870C1-9265-294E-99D8-070AC7A35F5F}" type="presParOf" srcId="{81456919-F273-874C-8760-FA2A4EC2D19C}" destId="{B1053854-0131-6742-8704-A1567F5F26D2}" srcOrd="8" destOrd="0" presId="urn:microsoft.com/office/officeart/2008/layout/PictureStrips"/>
    <dgm:cxn modelId="{3161AF75-4782-E24D-9EF7-ADF02CE20480}" type="presParOf" srcId="{B1053854-0131-6742-8704-A1567F5F26D2}" destId="{D21F3EBC-73FC-6348-88B7-7FF90DD5C65C}" srcOrd="0" destOrd="0" presId="urn:microsoft.com/office/officeart/2008/layout/PictureStrips"/>
    <dgm:cxn modelId="{FC1056E3-81FA-6D47-82D3-E23FDB5856FD}" type="presParOf" srcId="{B1053854-0131-6742-8704-A1567F5F26D2}" destId="{B45806FE-084D-6042-968D-EE0C09FED9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07E08-2362-E943-A4B6-3166705A5947}">
      <dsp:nvSpPr>
        <dsp:cNvPr id="0" name=""/>
        <dsp:cNvSpPr/>
      </dsp:nvSpPr>
      <dsp:spPr>
        <a:xfrm>
          <a:off x="177155" y="674912"/>
          <a:ext cx="4219021" cy="131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Condiciones Transmisibles e Infecciosas</a:t>
          </a:r>
        </a:p>
      </dsp:txBody>
      <dsp:txXfrm>
        <a:off x="177155" y="674912"/>
        <a:ext cx="4219021" cy="1318444"/>
      </dsp:txXfrm>
    </dsp:sp>
    <dsp:sp modelId="{70DD966E-E706-4C47-B302-17DB70C67409}">
      <dsp:nvSpPr>
        <dsp:cNvPr id="0" name=""/>
        <dsp:cNvSpPr/>
      </dsp:nvSpPr>
      <dsp:spPr>
        <a:xfrm>
          <a:off x="1362" y="484471"/>
          <a:ext cx="922911" cy="138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6CDF5-DEF1-8A4C-8C7C-04FFAEF92456}">
      <dsp:nvSpPr>
        <dsp:cNvPr id="0" name=""/>
        <dsp:cNvSpPr/>
      </dsp:nvSpPr>
      <dsp:spPr>
        <a:xfrm>
          <a:off x="4852780" y="674912"/>
          <a:ext cx="4219021" cy="131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Condiciones crónicas no transmisibles, incluye cáncer</a:t>
          </a:r>
        </a:p>
      </dsp:txBody>
      <dsp:txXfrm>
        <a:off x="4852780" y="674912"/>
        <a:ext cx="4219021" cy="1318444"/>
      </dsp:txXfrm>
    </dsp:sp>
    <dsp:sp modelId="{64C9200C-B188-2B4C-A7DF-1CE95EB36536}">
      <dsp:nvSpPr>
        <dsp:cNvPr id="0" name=""/>
        <dsp:cNvSpPr/>
      </dsp:nvSpPr>
      <dsp:spPr>
        <a:xfrm>
          <a:off x="4676987" y="484471"/>
          <a:ext cx="922911" cy="13843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505C0-DAFA-4344-90BA-50B0D00F8CA1}">
      <dsp:nvSpPr>
        <dsp:cNvPr id="0" name=""/>
        <dsp:cNvSpPr/>
      </dsp:nvSpPr>
      <dsp:spPr>
        <a:xfrm>
          <a:off x="177155" y="2334687"/>
          <a:ext cx="4219021" cy="131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Salud materna, primera infancia e infancia</a:t>
          </a:r>
        </a:p>
      </dsp:txBody>
      <dsp:txXfrm>
        <a:off x="177155" y="2334687"/>
        <a:ext cx="4219021" cy="1318444"/>
      </dsp:txXfrm>
    </dsp:sp>
    <dsp:sp modelId="{5B61D2BE-7B96-1A49-915E-E92E6E67D205}">
      <dsp:nvSpPr>
        <dsp:cNvPr id="0" name=""/>
        <dsp:cNvSpPr/>
      </dsp:nvSpPr>
      <dsp:spPr>
        <a:xfrm>
          <a:off x="1362" y="2144245"/>
          <a:ext cx="922911" cy="138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07569-5501-3E45-B5F7-00283F679D12}">
      <dsp:nvSpPr>
        <dsp:cNvPr id="0" name=""/>
        <dsp:cNvSpPr/>
      </dsp:nvSpPr>
      <dsp:spPr>
        <a:xfrm>
          <a:off x="4852780" y="2334687"/>
          <a:ext cx="4219021" cy="131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Entornos alimentarias, consumo de alimentos y afecta de la dieta en la salud y la nutrición de las poblaciones, incluye estado nutricional </a:t>
          </a:r>
        </a:p>
      </dsp:txBody>
      <dsp:txXfrm>
        <a:off x="4852780" y="2334687"/>
        <a:ext cx="4219021" cy="1318444"/>
      </dsp:txXfrm>
    </dsp:sp>
    <dsp:sp modelId="{97E9CD3B-4FBF-3C49-9704-55D0773BA73B}">
      <dsp:nvSpPr>
        <dsp:cNvPr id="0" name=""/>
        <dsp:cNvSpPr/>
      </dsp:nvSpPr>
      <dsp:spPr>
        <a:xfrm>
          <a:off x="4676987" y="2144245"/>
          <a:ext cx="922911" cy="138436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F3EBC-73FC-6348-88B7-7FF90DD5C65C}">
      <dsp:nvSpPr>
        <dsp:cNvPr id="0" name=""/>
        <dsp:cNvSpPr/>
      </dsp:nvSpPr>
      <dsp:spPr>
        <a:xfrm>
          <a:off x="177155" y="3994462"/>
          <a:ext cx="4219021" cy="131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Salud mental, convivencia e inclusión social </a:t>
          </a:r>
        </a:p>
      </dsp:txBody>
      <dsp:txXfrm>
        <a:off x="177155" y="3994462"/>
        <a:ext cx="4219021" cy="1318444"/>
      </dsp:txXfrm>
    </dsp:sp>
    <dsp:sp modelId="{B45806FE-084D-6042-968D-EE0C09FED9DB}">
      <dsp:nvSpPr>
        <dsp:cNvPr id="0" name=""/>
        <dsp:cNvSpPr/>
      </dsp:nvSpPr>
      <dsp:spPr>
        <a:xfrm>
          <a:off x="1362" y="3804020"/>
          <a:ext cx="922911" cy="138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CCB5-4A60-E246-AB82-F2D2A0C1241D}">
      <dsp:nvSpPr>
        <dsp:cNvPr id="0" name=""/>
        <dsp:cNvSpPr/>
      </dsp:nvSpPr>
      <dsp:spPr>
        <a:xfrm>
          <a:off x="4852780" y="3994462"/>
          <a:ext cx="4219021" cy="13184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02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Salud sexual y reproductiva </a:t>
          </a:r>
        </a:p>
      </dsp:txBody>
      <dsp:txXfrm>
        <a:off x="4852780" y="3994462"/>
        <a:ext cx="4219021" cy="1318444"/>
      </dsp:txXfrm>
    </dsp:sp>
    <dsp:sp modelId="{58D39F79-4578-3C41-959E-E4E978655B5A}">
      <dsp:nvSpPr>
        <dsp:cNvPr id="0" name=""/>
        <dsp:cNvSpPr/>
      </dsp:nvSpPr>
      <dsp:spPr>
        <a:xfrm>
          <a:off x="4676987" y="3804020"/>
          <a:ext cx="922911" cy="138436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07E08-2362-E943-A4B6-3166705A5947}">
      <dsp:nvSpPr>
        <dsp:cNvPr id="0" name=""/>
        <dsp:cNvSpPr/>
      </dsp:nvSpPr>
      <dsp:spPr>
        <a:xfrm>
          <a:off x="180172" y="649534"/>
          <a:ext cx="4254954" cy="1329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632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Discapacidad</a:t>
          </a:r>
          <a:r>
            <a:rPr lang="es-MX" sz="2600" kern="1200" baseline="0" dirty="0"/>
            <a:t> y rehabilitación integral</a:t>
          </a:r>
          <a:endParaRPr lang="es-MX" sz="2600" kern="1200" dirty="0"/>
        </a:p>
      </dsp:txBody>
      <dsp:txXfrm>
        <a:off x="180172" y="649534"/>
        <a:ext cx="4254954" cy="1329673"/>
      </dsp:txXfrm>
    </dsp:sp>
    <dsp:sp modelId="{70DD966E-E706-4C47-B302-17DB70C67409}">
      <dsp:nvSpPr>
        <dsp:cNvPr id="0" name=""/>
        <dsp:cNvSpPr/>
      </dsp:nvSpPr>
      <dsp:spPr>
        <a:xfrm>
          <a:off x="2882" y="457470"/>
          <a:ext cx="930771" cy="1396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41BC7-B284-C249-A2C1-861403CCA5F0}">
      <dsp:nvSpPr>
        <dsp:cNvPr id="0" name=""/>
        <dsp:cNvSpPr/>
      </dsp:nvSpPr>
      <dsp:spPr>
        <a:xfrm>
          <a:off x="4892602" y="649534"/>
          <a:ext cx="4254954" cy="1329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632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Violencia, salud vial, enfermedad y muerte por causas externas</a:t>
          </a:r>
        </a:p>
      </dsp:txBody>
      <dsp:txXfrm>
        <a:off x="4892602" y="649534"/>
        <a:ext cx="4254954" cy="1329673"/>
      </dsp:txXfrm>
    </dsp:sp>
    <dsp:sp modelId="{D57DA376-48C7-744E-9819-E558F6D94F87}">
      <dsp:nvSpPr>
        <dsp:cNvPr id="0" name=""/>
        <dsp:cNvSpPr/>
      </dsp:nvSpPr>
      <dsp:spPr>
        <a:xfrm>
          <a:off x="4715312" y="457470"/>
          <a:ext cx="930771" cy="13961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505C0-DAFA-4344-90BA-50B0D00F8CA1}">
      <dsp:nvSpPr>
        <dsp:cNvPr id="0" name=""/>
        <dsp:cNvSpPr/>
      </dsp:nvSpPr>
      <dsp:spPr>
        <a:xfrm>
          <a:off x="180172" y="2323444"/>
          <a:ext cx="4254954" cy="1329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632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Salud</a:t>
          </a:r>
          <a:r>
            <a:rPr lang="es-MX" sz="2600" kern="1200" baseline="0" dirty="0"/>
            <a:t> ambiental, cambio climático y salud pública </a:t>
          </a:r>
          <a:endParaRPr lang="es-MX" sz="2600" kern="1200" dirty="0"/>
        </a:p>
      </dsp:txBody>
      <dsp:txXfrm>
        <a:off x="180172" y="2323444"/>
        <a:ext cx="4254954" cy="1329673"/>
      </dsp:txXfrm>
    </dsp:sp>
    <dsp:sp modelId="{5B61D2BE-7B96-1A49-915E-E92E6E67D205}">
      <dsp:nvSpPr>
        <dsp:cNvPr id="0" name=""/>
        <dsp:cNvSpPr/>
      </dsp:nvSpPr>
      <dsp:spPr>
        <a:xfrm>
          <a:off x="2882" y="2131380"/>
          <a:ext cx="930771" cy="13961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07569-5501-3E45-B5F7-00283F679D12}">
      <dsp:nvSpPr>
        <dsp:cNvPr id="0" name=""/>
        <dsp:cNvSpPr/>
      </dsp:nvSpPr>
      <dsp:spPr>
        <a:xfrm>
          <a:off x="4892602" y="2323444"/>
          <a:ext cx="4254954" cy="1329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632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Sistemas</a:t>
          </a:r>
          <a:r>
            <a:rPr lang="es-MX" sz="2600" kern="1200" baseline="0" dirty="0"/>
            <a:t> y servicios de salud</a:t>
          </a:r>
          <a:endParaRPr lang="es-MX" sz="2600" kern="1200" dirty="0"/>
        </a:p>
      </dsp:txBody>
      <dsp:txXfrm>
        <a:off x="4892602" y="2323444"/>
        <a:ext cx="4254954" cy="1329673"/>
      </dsp:txXfrm>
    </dsp:sp>
    <dsp:sp modelId="{97E9CD3B-4FBF-3C49-9704-55D0773BA73B}">
      <dsp:nvSpPr>
        <dsp:cNvPr id="0" name=""/>
        <dsp:cNvSpPr/>
      </dsp:nvSpPr>
      <dsp:spPr>
        <a:xfrm>
          <a:off x="4715312" y="2131380"/>
          <a:ext cx="930771" cy="13961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F3EBC-73FC-6348-88B7-7FF90DD5C65C}">
      <dsp:nvSpPr>
        <dsp:cNvPr id="0" name=""/>
        <dsp:cNvSpPr/>
      </dsp:nvSpPr>
      <dsp:spPr>
        <a:xfrm>
          <a:off x="2536387" y="3997355"/>
          <a:ext cx="4254954" cy="1329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632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Respuesta</a:t>
          </a:r>
          <a:r>
            <a:rPr lang="es-MX" sz="2600" kern="1200" baseline="0" dirty="0"/>
            <a:t> y pandemias y sindémicas</a:t>
          </a:r>
          <a:endParaRPr lang="es-MX" sz="2600" kern="1200" dirty="0"/>
        </a:p>
      </dsp:txBody>
      <dsp:txXfrm>
        <a:off x="2536387" y="3997355"/>
        <a:ext cx="4254954" cy="1329673"/>
      </dsp:txXfrm>
    </dsp:sp>
    <dsp:sp modelId="{B45806FE-084D-6042-968D-EE0C09FED9DB}">
      <dsp:nvSpPr>
        <dsp:cNvPr id="0" name=""/>
        <dsp:cNvSpPr/>
      </dsp:nvSpPr>
      <dsp:spPr>
        <a:xfrm>
          <a:off x="2359097" y="3805291"/>
          <a:ext cx="930771" cy="13961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8C6D2-B0F8-4DC0-8D84-FBBE42BA802C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055B1-E88E-405E-8AC9-9F9DC84CCA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4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7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31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71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987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90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07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3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7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60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18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6CF5-D7EF-4A12-9469-8DA870E8FC09}" type="datetimeFigureOut">
              <a:rPr lang="es-CO" smtClean="0"/>
              <a:t>4/04/22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07DB-4DC5-40B4-918A-C4C92F21A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735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convocatorias/programa-y-proyectos-ctei/convocatoria-fortalecimiento-capacidades-regionales-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024618" y="2409473"/>
            <a:ext cx="80091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FFFFFF"/>
                </a:solidFill>
                <a:effectLst/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</a:t>
            </a:r>
            <a:r>
              <a:rPr lang="es-ES" sz="3200" b="1" dirty="0">
                <a:solidFill>
                  <a:srgbClr val="FFFFFF"/>
                </a:solidFill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918 “Convocatoria fortalecimiento de capacidades regionales de investigación en salud pública”</a:t>
            </a:r>
            <a:endParaRPr lang="es-ES" sz="3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effectLst/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Vicerrectoría de Investigaciones y Posgrados invita a los investigadores de la institución a explorar la posibilidad de presentar propuestas de proyectos para la “</a:t>
            </a:r>
            <a:r>
              <a:rPr lang="es-ES" sz="1200" b="1" dirty="0">
                <a:solidFill>
                  <a:srgbClr val="FFFFFF"/>
                </a:solidFill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la interacción en diferentes actores del Sistema Nacional de Ciencia Tecnología e Innovación para la atención a los principales problemas y necesidades de salud pública de las regiones”</a:t>
            </a:r>
            <a:endParaRPr lang="es-ES" sz="1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effectLst/>
                <a:latin typeface="Lucida Sans" panose="020B0602030504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esta Vicerrectoría se brindará el apoyo al equipo proponente en la consecución de avales, documentos exigidos por la convocatoria, verificación de requisitos, asesoría en la elaboración del presupuesto y acompañamiento en la gestión de la propuesta en la plataforma de Minciencias.</a:t>
            </a:r>
            <a:endParaRPr lang="es-CO" sz="800" b="1" dirty="0">
              <a:effectLst/>
              <a:latin typeface="Lucida Sans" panose="020B0602030504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9484B-EE5B-4845-AFC0-CDCE3D9F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2224826"/>
            <a:ext cx="1312929" cy="13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4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83686" y="2481769"/>
            <a:ext cx="43143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Alianzas estratégicas conformadas como mínimo por dos (2) actores del Sistema Nacional de Ciencia, Tecnología e Innovación que acrediten articulación interinstitucional. </a:t>
            </a:r>
          </a:p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 alianza debe ser liderada por una entidad en calidad de EJECUTORA que cuente con un grupo de investigación categorizado como A1, A, B o C al corte de la convocatoria 833 de 2018.</a:t>
            </a:r>
          </a:p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 alianzas deben estar conformadas por: Instituciones de Educación Superior, Institutos / Centros de Investigación y Centros de Desarrollo Tecnológico con reconocimiento vigente ante el Ministerio de Ciencia, Tecnología e Innovación, organizaciones sin ánimo de lucro, entidades gubernamentales, sector productivo, organizaciones sociales y organizaciones no gubernamentales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4671" y="1582211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DIRIGIDA A: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83686" y="6226145"/>
            <a:ext cx="94488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Fortalecer las interacciones entre los diferentes actores del SNCTI mediante el desarrollo de proyectos de investigación, que contribuyan a la solución de los principales problemas y necesidades de salud pública a nivel regional, a través de la generación de conocimiento e impactos, con relevancia científica, tecnológica, económica, social y competitiva para el país.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033032" y="5576802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OBJETIVO GENERAL: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1D23FA7-C48A-954B-84D0-21535953E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32" y="5285045"/>
            <a:ext cx="845124" cy="8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C35936A-5F66-E74C-898F-70E46402E91D}"/>
              </a:ext>
            </a:extLst>
          </p:cNvPr>
          <p:cNvSpPr txBox="1"/>
          <p:nvPr/>
        </p:nvSpPr>
        <p:spPr>
          <a:xfrm>
            <a:off x="5409123" y="1588008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CONFORMACIÓN REGIONAL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810FA3-1F6E-4149-9045-F47D08CE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8" y="1254612"/>
            <a:ext cx="929591" cy="9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256AA36-E13A-6A4E-937C-F44A3405E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99470"/>
              </p:ext>
            </p:extLst>
          </p:nvPr>
        </p:nvGraphicFramePr>
        <p:xfrm>
          <a:off x="4916930" y="2402659"/>
          <a:ext cx="4976721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100">
                  <a:extLst>
                    <a:ext uri="{9D8B030D-6E8A-4147-A177-3AD203B41FA5}">
                      <a16:colId xmlns:a16="http://schemas.microsoft.com/office/drawing/2014/main" val="35152893"/>
                    </a:ext>
                  </a:extLst>
                </a:gridCol>
                <a:gridCol w="3725621">
                  <a:extLst>
                    <a:ext uri="{9D8B030D-6E8A-4147-A177-3AD203B41FA5}">
                      <a16:colId xmlns:a16="http://schemas.microsoft.com/office/drawing/2014/main" val="261606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Región geografía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Departamentos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4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Amazonia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Amazonas, Caquetá, Guainía, Guaviare, Putumayo y Vaupés.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97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Andina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Antioquía, Bogotá, Boyacá, Caldas, Cundinamarca, Huila, Norte de Santander, Quindío, Risaralda, Santander y Tolima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3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Caribe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Atlántico, Bolívar, César, Córdoba, La Guajira, Magdalena, San Andrés Providencia y Santa Catalina y Sucre.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9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Orinoquía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Arauca, Casanare, Meta y Vichada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0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Pacífica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Cauca, Chocó, Nariño y Valle del Cauca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748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3FB123-7ADE-AF45-8536-0C952118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3" y="1329728"/>
            <a:ext cx="778171" cy="77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5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033032" y="1246173"/>
            <a:ext cx="3992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LINEAS TEMÁTICAS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ABFF551-14DB-5742-A082-672644DB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77793"/>
              </p:ext>
            </p:extLst>
          </p:nvPr>
        </p:nvGraphicFramePr>
        <p:xfrm>
          <a:off x="492617" y="1569338"/>
          <a:ext cx="9073165" cy="579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124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033032" y="1246173"/>
            <a:ext cx="3992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LINEAS TEMÁTICAS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ABFF551-14DB-5742-A082-672644DB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10192"/>
              </p:ext>
            </p:extLst>
          </p:nvPr>
        </p:nvGraphicFramePr>
        <p:xfrm>
          <a:off x="453980" y="1570029"/>
          <a:ext cx="9150439" cy="578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21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5658233" y="4026305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FINANCIACIÓN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361612" y="2576163"/>
            <a:ext cx="4585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Términos de duración de proyectos a proyectos a financiar será mínimo de  VENTICUATRO (24) meses y máximo TREINTA Y SEIS (36) meses contados a partir de perfeccionamiento y legalización del contrato.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59593D-DDBA-3842-9DD8-4A34DC856CB3}"/>
              </a:ext>
            </a:extLst>
          </p:cNvPr>
          <p:cNvSpPr txBox="1"/>
          <p:nvPr/>
        </p:nvSpPr>
        <p:spPr>
          <a:xfrm>
            <a:off x="5658233" y="1633852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DURACIÓN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5BD5B-A12D-7344-8BAA-2FB35D99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31" y="1360826"/>
            <a:ext cx="913969" cy="9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15FB14-110A-024B-AF17-1A4608F4CCE4}"/>
              </a:ext>
            </a:extLst>
          </p:cNvPr>
          <p:cNvSpPr txBox="1"/>
          <p:nvPr/>
        </p:nvSpPr>
        <p:spPr>
          <a:xfrm>
            <a:off x="5361612" y="4880630"/>
            <a:ext cx="45855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 Ministerio de Ciencia, Tecnología e Innovación cuenta con una disponibilidad presupuestal de hasta DIECIOCHO MIL MILLONES DE PESOS M/CTE ($18.000.000.000) para financiar proyectos por montos máximo de NOVESCIENTOS MILLONES DE PESOS M/CTE($900.000.000).</a:t>
            </a:r>
          </a:p>
          <a:p>
            <a:pPr algn="just"/>
            <a:endParaRPr lang="es-ES" sz="1100" dirty="0">
              <a:solidFill>
                <a:srgbClr val="7B7B7A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Las alianzas conformadas deben de realizar aportes en contrapartida en efectivo y/o en especie por un monto mínimo de del 30% del valor solicitado al Ministerio de Ciencia, Tecnología e Innovación.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2349772-23DB-194A-A0A4-CA4A258A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31" y="3665792"/>
            <a:ext cx="913969" cy="9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303FA7-C801-9449-A828-D24EB0A62F94}"/>
              </a:ext>
            </a:extLst>
          </p:cNvPr>
          <p:cNvSpPr txBox="1"/>
          <p:nvPr/>
        </p:nvSpPr>
        <p:spPr>
          <a:xfrm>
            <a:off x="678138" y="2605637"/>
            <a:ext cx="399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PARAMETROS EVALUATIVOS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D7F7CA-3B03-4446-8215-64B420C41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13" y="3854372"/>
            <a:ext cx="4709786" cy="16547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8210B6-C600-4344-A995-A9EC73665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98" y="3538915"/>
            <a:ext cx="4694702" cy="347285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57B0713-81C6-484A-B937-0399EDEA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" y="2296027"/>
            <a:ext cx="913969" cy="9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3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/Users/disenomercadeo/Documents/Convocatoria 2020/Ganadores VIP/Ganadores VIP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 bwMode="auto">
          <a:xfrm>
            <a:off x="0" y="0"/>
            <a:ext cx="10058400" cy="124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914399" y="1716765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Lucida Sans" panose="020B0602030504090204" pitchFamily="34" charset="0"/>
                <a:cs typeface="Leelawadee UI" panose="020B0502040204020203" pitchFamily="34" charset="-34"/>
              </a:rPr>
              <a:t>CRONOGRAMA:</a:t>
            </a:r>
            <a:endParaRPr lang="es-ES" sz="1100" b="1" dirty="0">
              <a:latin typeface="Lucida Sans" panose="020B0602030504090204" pitchFamily="34" charset="0"/>
              <a:cs typeface="Leelawadee UI" panose="020B0502040204020203" pitchFamily="34" charset="-34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43740"/>
              </p:ext>
            </p:extLst>
          </p:nvPr>
        </p:nvGraphicFramePr>
        <p:xfrm>
          <a:off x="1790699" y="2213272"/>
          <a:ext cx="6476999" cy="2332777"/>
        </p:xfrm>
        <a:graphic>
          <a:graphicData uri="http://schemas.openxmlformats.org/drawingml/2006/table">
            <a:tbl>
              <a:tblPr firstRow="1" bandRow="1"/>
              <a:tblGrid>
                <a:gridCol w="324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558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bg1"/>
                          </a:solidFill>
                          <a:latin typeface="Lucida Sans" panose="020B0602030504090204" pitchFamily="34" charset="0"/>
                        </a:rPr>
                        <a:t>Actividad</a:t>
                      </a:r>
                      <a:endParaRPr lang="es-CO" sz="1050" b="1" dirty="0">
                        <a:solidFill>
                          <a:schemeClr val="bg1"/>
                        </a:solidFill>
                        <a:latin typeface="Lucida Sans" panose="020B0602030504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21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bg1"/>
                          </a:solidFill>
                          <a:latin typeface="Lucida Sans" panose="020B0602030504090204" pitchFamily="34" charset="0"/>
                        </a:rPr>
                        <a:t>Fecha límite</a:t>
                      </a:r>
                      <a:endParaRPr lang="es-CO" sz="1050" b="1" dirty="0">
                        <a:solidFill>
                          <a:schemeClr val="bg1"/>
                        </a:solidFill>
                        <a:latin typeface="Lucida Sans" panose="020B0602030504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A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21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5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Apertura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la convocatoria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31 de marzo de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Cierre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la convocatoria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04 de mayo del 2022 – 5:00 p.m.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Periodo de revisión de requisitos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05 al 10 de mayo</a:t>
                      </a: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Periodo de subsanación</a:t>
                      </a:r>
                      <a:r>
                        <a:rPr lang="es-ES" sz="1100" b="0" i="0" u="none" strike="noStrike" cap="none" baseline="0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 de requisitos en el SIGP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11 de mayo al 13 de mayo del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Publicación de resultados preliminares 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28 de junio del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Solicitud de aclaraciones resultados preliminares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29 de junio al 1 de julio del 2022</a:t>
                      </a:r>
                      <a:endParaRPr lang="es-CO" sz="1100" b="0" i="0" u="none" strike="noStrike" cap="none" dirty="0">
                        <a:solidFill>
                          <a:srgbClr val="7B7B7A"/>
                        </a:solidFill>
                        <a:latin typeface="Leelawadee UI" panose="020B0502040204020203" pitchFamily="34" charset="-34"/>
                        <a:ea typeface="Arial"/>
                        <a:cs typeface="Leelawadee UI" panose="020B0502040204020203" pitchFamily="34" charset="-34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Respuesta a solicitud de aclaraciones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5 al 7 de julio del 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148720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Publicación de resultados definitivos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100" b="0" i="0" u="none" strike="noStrike" cap="none" dirty="0">
                          <a:solidFill>
                            <a:srgbClr val="7B7B7A"/>
                          </a:solidFill>
                          <a:latin typeface="Leelawadee UI" panose="020B0502040204020203" pitchFamily="34" charset="-34"/>
                          <a:ea typeface="Arial"/>
                          <a:cs typeface="Leelawadee UI" panose="020B0502040204020203" pitchFamily="34" charset="-34"/>
                          <a:sym typeface="Arial"/>
                        </a:rPr>
                        <a:t>14 de julio del 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14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26409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914399" y="5843242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Lucida Sans" panose="020B0602030504090204" pitchFamily="34" charset="0"/>
                <a:cs typeface="Leelawadee UI" panose="020B0502040204020203" pitchFamily="34" charset="-34"/>
              </a:rPr>
              <a:t>MAYOR INFORMACIÓN: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14599" y="6104852"/>
            <a:ext cx="50292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 err="1">
                <a:solidFill>
                  <a:srgbClr val="7B7B7A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Jeny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 Alexandra Aguirre Salazar </a:t>
            </a:r>
          </a:p>
          <a:p>
            <a:pPr algn="ctr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Vicerrectoría de Investigaciones y Posgrados gestion.proyectos@ucaldas.edu.co </a:t>
            </a:r>
            <a:endParaRPr lang="es-CO" sz="1100" dirty="0">
              <a:solidFill>
                <a:srgbClr val="7B7B7A"/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EEB4CB-2D1E-0A4E-96AD-D058A3148C7A}"/>
              </a:ext>
            </a:extLst>
          </p:cNvPr>
          <p:cNvSpPr txBox="1"/>
          <p:nvPr/>
        </p:nvSpPr>
        <p:spPr>
          <a:xfrm>
            <a:off x="1210612" y="4780946"/>
            <a:ext cx="7637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Para mayor información consulta los términos de referencia en: 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3"/>
              </a:rPr>
              <a:t>https://minciencias.gov.co/convocatorias/programa-y-proyectos-ctei/convocatoria-fortalecimiento-capacidades-regionales-0</a:t>
            </a:r>
            <a:r>
              <a:rPr lang="es-ES" sz="1100" dirty="0">
                <a:solidFill>
                  <a:srgbClr val="7B7B7A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18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734</Words>
  <Application>Microsoft Macintosh PowerPoint</Application>
  <PresentationFormat>Personalizado</PresentationFormat>
  <Paragraphs>69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Leelawadee UI</vt:lpstr>
      <vt:lpstr>Lucida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JENY ALEXANDRA AGUIRRE SALAZAR</cp:lastModifiedBy>
  <cp:revision>29</cp:revision>
  <dcterms:created xsi:type="dcterms:W3CDTF">2021-02-12T22:11:18Z</dcterms:created>
  <dcterms:modified xsi:type="dcterms:W3CDTF">2022-04-04T15:07:58Z</dcterms:modified>
</cp:coreProperties>
</file>