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8" r:id="rId3"/>
    <p:sldId id="257" r:id="rId4"/>
    <p:sldId id="262" r:id="rId5"/>
    <p:sldId id="263" r:id="rId6"/>
    <p:sldId id="259" r:id="rId7"/>
  </p:sldIdLst>
  <p:sldSz cx="10058400" cy="77724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1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367" autoAdjust="0"/>
    <p:restoredTop sz="94660"/>
  </p:normalViewPr>
  <p:slideViewPr>
    <p:cSldViewPr snapToGrid="0">
      <p:cViewPr>
        <p:scale>
          <a:sx n="113" d="100"/>
          <a:sy n="113" d="100"/>
        </p:scale>
        <p:origin x="-159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8C6D2-B0F8-4DC0-8D84-FBBE42BA802C}" type="datetimeFigureOut">
              <a:rPr lang="es-CO" smtClean="0"/>
              <a:t>4/04/22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055B1-E88E-405E-8AC9-9F9DC84CCA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147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6CF5-D7EF-4A12-9469-8DA870E8FC09}" type="datetimeFigureOut">
              <a:rPr lang="es-CO" smtClean="0"/>
              <a:t>4/04/22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07DB-4DC5-40B4-918A-C4C92F21A8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1701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6CF5-D7EF-4A12-9469-8DA870E8FC09}" type="datetimeFigureOut">
              <a:rPr lang="es-CO" smtClean="0"/>
              <a:t>4/04/22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07DB-4DC5-40B4-918A-C4C92F21A8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437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6CF5-D7EF-4A12-9469-8DA870E8FC09}" type="datetimeFigureOut">
              <a:rPr lang="es-CO" smtClean="0"/>
              <a:t>4/04/22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07DB-4DC5-40B4-918A-C4C92F21A8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431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6CF5-D7EF-4A12-9469-8DA870E8FC09}" type="datetimeFigureOut">
              <a:rPr lang="es-CO" smtClean="0"/>
              <a:t>4/04/22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07DB-4DC5-40B4-918A-C4C92F21A8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7712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6CF5-D7EF-4A12-9469-8DA870E8FC09}" type="datetimeFigureOut">
              <a:rPr lang="es-CO" smtClean="0"/>
              <a:t>4/04/22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07DB-4DC5-40B4-918A-C4C92F21A8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987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6CF5-D7EF-4A12-9469-8DA870E8FC09}" type="datetimeFigureOut">
              <a:rPr lang="es-CO" smtClean="0"/>
              <a:t>4/04/22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07DB-4DC5-40B4-918A-C4C92F21A8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4908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6CF5-D7EF-4A12-9469-8DA870E8FC09}" type="datetimeFigureOut">
              <a:rPr lang="es-CO" smtClean="0"/>
              <a:t>4/04/22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07DB-4DC5-40B4-918A-C4C92F21A8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0797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6CF5-D7EF-4A12-9469-8DA870E8FC09}" type="datetimeFigureOut">
              <a:rPr lang="es-CO" smtClean="0"/>
              <a:t>4/04/22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07DB-4DC5-40B4-918A-C4C92F21A8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0311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6CF5-D7EF-4A12-9469-8DA870E8FC09}" type="datetimeFigureOut">
              <a:rPr lang="es-CO" smtClean="0"/>
              <a:t>4/04/22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07DB-4DC5-40B4-918A-C4C92F21A8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8787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6CF5-D7EF-4A12-9469-8DA870E8FC09}" type="datetimeFigureOut">
              <a:rPr lang="es-CO" smtClean="0"/>
              <a:t>4/04/22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07DB-4DC5-40B4-918A-C4C92F21A8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609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6CF5-D7EF-4A12-9469-8DA870E8FC09}" type="datetimeFigureOut">
              <a:rPr lang="es-CO" smtClean="0"/>
              <a:t>4/04/22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07DB-4DC5-40B4-918A-C4C92F21A8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8187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86CF5-D7EF-4A12-9469-8DA870E8FC09}" type="datetimeFigureOut">
              <a:rPr lang="es-CO" smtClean="0"/>
              <a:t>4/04/22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007DB-4DC5-40B4-918A-C4C92F21A8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735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inciencias.gov.co/convocatorias/vocaciones-cientificas-ctei/convocatoria-jovenes-innovadores-en-el-marco-la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/Users/disenomercadeo/Documents/Convocatoria 2020/Ganadores VIP/Ganadores VIP-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1024618" y="3238270"/>
            <a:ext cx="80091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solidFill>
                  <a:srgbClr val="FFFFFF"/>
                </a:solidFill>
                <a:effectLst/>
                <a:latin typeface="Lucida Sans" panose="020B0602030504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Convocatoria </a:t>
            </a:r>
            <a:r>
              <a:rPr lang="es-ES" sz="3200" b="1" dirty="0">
                <a:solidFill>
                  <a:srgbClr val="FFFFFF"/>
                </a:solidFill>
                <a:latin typeface="Lucida Sans" panose="020B0602030504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915 “Convocatoria Jóvenes Innovadores en el marco de la reactivación económica”</a:t>
            </a:r>
            <a:endParaRPr lang="es-ES" sz="3200" b="1" dirty="0">
              <a:solidFill>
                <a:srgbClr val="FFFFFF"/>
              </a:solidFill>
              <a:effectLst/>
              <a:latin typeface="Lucida Sans" panose="020B0602030504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s-ES" b="1" dirty="0">
              <a:solidFill>
                <a:srgbClr val="FFFFFF"/>
              </a:solidFill>
              <a:effectLst/>
              <a:latin typeface="Lucida Sans" panose="020B0602030504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1200" b="1" dirty="0">
                <a:solidFill>
                  <a:srgbClr val="FFFFFF"/>
                </a:solidFill>
                <a:effectLst/>
                <a:latin typeface="Lucida Sans" panose="020B0602030504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Vicerrectoría de Investigaciones y Posgrados invita a los investigadores de la institución a explorar la posibilidad de presentar propuestas de proyectos para la vinculación de jóvenes innovadores que estén cursando programas de formación técnica, tecnológica o carrera profesional con el objeto de formación investigativa</a:t>
            </a:r>
          </a:p>
          <a:p>
            <a:pPr algn="ctr">
              <a:spcAft>
                <a:spcPts val="0"/>
              </a:spcAft>
            </a:pPr>
            <a:endParaRPr lang="es-ES" sz="1200" b="1" dirty="0">
              <a:solidFill>
                <a:srgbClr val="FFFFFF"/>
              </a:solidFill>
              <a:effectLst/>
              <a:latin typeface="Lucida Sans" panose="020B0602030504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s-ES" sz="1200" b="1" dirty="0">
              <a:solidFill>
                <a:srgbClr val="FFFFFF"/>
              </a:solidFill>
              <a:latin typeface="Lucida Sans" panose="020B0602030504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s-ES" sz="1200" b="1" dirty="0">
              <a:solidFill>
                <a:srgbClr val="FFFFFF"/>
              </a:solidFill>
              <a:effectLst/>
              <a:latin typeface="Lucida Sans" panose="020B0602030504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1200" b="1" dirty="0">
                <a:solidFill>
                  <a:srgbClr val="FFFFFF"/>
                </a:solidFill>
                <a:effectLst/>
                <a:latin typeface="Lucida Sans" panose="020B0602030504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Desde esta Vicerrectoría se brindará el apoyo al equipo proponente en la consecución de avales, documentos exigidos por la convocatoria, verificación de requisitos, asesoría en la elaboración del presupuesto y acompañamiento en la gestión de la propuesta en la plataforma de Minciencias.</a:t>
            </a:r>
            <a:endParaRPr lang="es-CO" sz="800" b="1" dirty="0">
              <a:effectLst/>
              <a:latin typeface="Lucida Sans" panose="020B0602030504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05970CD-1EA9-FE40-B90A-C47BC141A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43" y="2506133"/>
            <a:ext cx="1210733" cy="121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341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/Users/disenomercadeo/Documents/Convocatoria 2020/Ganadores VIP/Ganadores VIP-0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41"/>
          <a:stretch/>
        </p:blipFill>
        <p:spPr bwMode="auto">
          <a:xfrm>
            <a:off x="0" y="0"/>
            <a:ext cx="10058400" cy="12461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/>
          <p:cNvSpPr txBox="1"/>
          <p:nvPr/>
        </p:nvSpPr>
        <p:spPr>
          <a:xfrm>
            <a:off x="373487" y="2812408"/>
            <a:ext cx="431430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>
                <a:solidFill>
                  <a:srgbClr val="7B7B7A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Personas jurídicas o actores reconocidos del Sistema Nacional de </a:t>
            </a:r>
            <a:r>
              <a:rPr lang="es-ES" sz="1100" dirty="0" err="1">
                <a:solidFill>
                  <a:srgbClr val="7B7B7A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CTeI</a:t>
            </a:r>
            <a:r>
              <a:rPr lang="es-ES" sz="1100" dirty="0">
                <a:solidFill>
                  <a:srgbClr val="7B7B7A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o entidades del gobierno nacional o Instituciones de Educación Superior (IES), interesados en vincular jóvenes innovadores en sus proyectos de investigación, desarrollo tecnológico e innovación (</a:t>
            </a:r>
            <a:r>
              <a:rPr lang="es-ES" sz="1100" dirty="0" err="1">
                <a:solidFill>
                  <a:srgbClr val="7B7B7A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I+D+i</a:t>
            </a:r>
            <a:r>
              <a:rPr lang="es-ES" sz="1100" dirty="0">
                <a:solidFill>
                  <a:srgbClr val="7B7B7A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).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34472" y="1329859"/>
            <a:ext cx="3992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Lucida Sans" panose="020B0602030504090204" pitchFamily="34" charset="0"/>
                <a:cs typeface="Leelawadee UI" panose="020B0502040204020203" pitchFamily="34" charset="-34"/>
              </a:rPr>
              <a:t>DIRIGIDA A: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495756" y="5537217"/>
            <a:ext cx="41920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>
                <a:solidFill>
                  <a:srgbClr val="7B7B7A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Fomentar la vinculación de jóvenes innovadores que estén cursando programas de formación técnica, tecnológica o carrera profesional bajo la modalidad de contrato de aprendizaje, para apoyar en la ejecución de proyectos de investigación, desarrollo tecnológico e innovación en empresas o actores del Sistema Nacional de Ciencia, Tecnología e Innovación (</a:t>
            </a:r>
            <a:r>
              <a:rPr lang="es-ES" sz="1100" dirty="0" err="1">
                <a:solidFill>
                  <a:srgbClr val="7B7B7A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SNCTeI</a:t>
            </a:r>
            <a:r>
              <a:rPr lang="es-ES" sz="1100" dirty="0">
                <a:solidFill>
                  <a:srgbClr val="7B7B7A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).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45093" y="4626670"/>
            <a:ext cx="3992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Lucida Sans" panose="020B0602030504090204" pitchFamily="34" charset="0"/>
                <a:cs typeface="Leelawadee UI" panose="020B0502040204020203" pitchFamily="34" charset="-34"/>
              </a:rPr>
              <a:t>OBJETIVO GENERAL: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C35936A-5F66-E74C-898F-70E46402E91D}"/>
              </a:ext>
            </a:extLst>
          </p:cNvPr>
          <p:cNvSpPr txBox="1"/>
          <p:nvPr/>
        </p:nvSpPr>
        <p:spPr>
          <a:xfrm>
            <a:off x="5521390" y="1246173"/>
            <a:ext cx="3992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Lucida Sans" panose="020B0602030504090204" pitchFamily="34" charset="0"/>
                <a:cs typeface="Leelawadee UI" panose="020B0502040204020203" pitchFamily="34" charset="-34"/>
              </a:rPr>
              <a:t>FOCOS TEMÁTICOS: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E398687-C05E-ED4F-AA3F-B2D54AF11F9E}"/>
              </a:ext>
            </a:extLst>
          </p:cNvPr>
          <p:cNvSpPr txBox="1"/>
          <p:nvPr/>
        </p:nvSpPr>
        <p:spPr>
          <a:xfrm>
            <a:off x="6293389" y="1517826"/>
            <a:ext cx="32692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300" dirty="0">
                <a:solidFill>
                  <a:srgbClr val="7B7B7A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1. Tecnologías convergentes (Nano, </a:t>
            </a:r>
            <a:r>
              <a:rPr lang="es-ES" sz="1300" dirty="0" err="1">
                <a:solidFill>
                  <a:srgbClr val="7B7B7A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info</a:t>
            </a:r>
            <a:r>
              <a:rPr lang="es-ES" sz="1300" dirty="0">
                <a:solidFill>
                  <a:srgbClr val="7B7B7A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y </a:t>
            </a:r>
            <a:r>
              <a:rPr lang="es-ES" sz="1300" dirty="0" err="1">
                <a:solidFill>
                  <a:srgbClr val="7B7B7A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cognotecnología</a:t>
            </a:r>
            <a:r>
              <a:rPr lang="es-ES" sz="1300" dirty="0">
                <a:solidFill>
                  <a:srgbClr val="7B7B7A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) – Industrias 4.0) 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20DE7633-B438-9645-99E7-4D081120D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228" y="1504364"/>
            <a:ext cx="623425" cy="62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D9545DF4-7B67-3546-9BDB-C63367903EF8}"/>
              </a:ext>
            </a:extLst>
          </p:cNvPr>
          <p:cNvSpPr txBox="1"/>
          <p:nvPr/>
        </p:nvSpPr>
        <p:spPr>
          <a:xfrm>
            <a:off x="6293389" y="2374044"/>
            <a:ext cx="326925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300" dirty="0">
                <a:solidFill>
                  <a:srgbClr val="7B7B7A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2. Industrias culturales y creativas </a:t>
            </a:r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72C76523-ADB7-B941-BBBD-D2322EF44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90" y="2207405"/>
            <a:ext cx="668526" cy="66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CDAD526F-5E23-7C40-AF47-E893610B027D}"/>
              </a:ext>
            </a:extLst>
          </p:cNvPr>
          <p:cNvSpPr txBox="1"/>
          <p:nvPr/>
        </p:nvSpPr>
        <p:spPr>
          <a:xfrm>
            <a:off x="6293389" y="3114708"/>
            <a:ext cx="31714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300" dirty="0">
                <a:solidFill>
                  <a:srgbClr val="7B7B7A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3. Energía sostenible</a:t>
            </a:r>
          </a:p>
        </p:txBody>
      </p:sp>
      <p:pic>
        <p:nvPicPr>
          <p:cNvPr id="2060" name="Picture 12">
            <a:extLst>
              <a:ext uri="{FF2B5EF4-FFF2-40B4-BE49-F238E27FC236}">
                <a16:creationId xmlns:a16="http://schemas.microsoft.com/office/drawing/2014/main" id="{17B82725-57FC-3741-9EFE-7F72F06CB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528" y="3729374"/>
            <a:ext cx="601388" cy="60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EE152125-0AE6-2349-9BDB-404A29D1C376}"/>
              </a:ext>
            </a:extLst>
          </p:cNvPr>
          <p:cNvSpPr txBox="1"/>
          <p:nvPr/>
        </p:nvSpPr>
        <p:spPr>
          <a:xfrm>
            <a:off x="6293389" y="3733802"/>
            <a:ext cx="32692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300" dirty="0">
                <a:solidFill>
                  <a:srgbClr val="7B7B7A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4. Biotecnología, medio ambiente y bioeconomía </a:t>
            </a:r>
          </a:p>
        </p:txBody>
      </p:sp>
      <p:pic>
        <p:nvPicPr>
          <p:cNvPr id="2062" name="Picture 14">
            <a:extLst>
              <a:ext uri="{FF2B5EF4-FFF2-40B4-BE49-F238E27FC236}">
                <a16:creationId xmlns:a16="http://schemas.microsoft.com/office/drawing/2014/main" id="{5728F3BC-8243-974A-8A19-0AC9CB035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221" y="4394016"/>
            <a:ext cx="639012" cy="63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D7FDA011-910C-6741-A1A7-E6DD8CA41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250" y="2945701"/>
            <a:ext cx="630403" cy="63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961FFA12-28B5-C244-9B65-A488F902736F}"/>
              </a:ext>
            </a:extLst>
          </p:cNvPr>
          <p:cNvSpPr txBox="1"/>
          <p:nvPr/>
        </p:nvSpPr>
        <p:spPr>
          <a:xfrm>
            <a:off x="6293389" y="4540687"/>
            <a:ext cx="326925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300" dirty="0">
                <a:solidFill>
                  <a:srgbClr val="7B7B7A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5. Océanos y recursos hidrológicos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057213C-6C31-5A41-838A-8186ECAA07F4}"/>
              </a:ext>
            </a:extLst>
          </p:cNvPr>
          <p:cNvSpPr txBox="1"/>
          <p:nvPr/>
        </p:nvSpPr>
        <p:spPr>
          <a:xfrm>
            <a:off x="6293389" y="5222090"/>
            <a:ext cx="32692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300" dirty="0">
                <a:solidFill>
                  <a:srgbClr val="7B7B7A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6. Ciencias sociales y Desarrollo Humano con Equidad</a:t>
            </a:r>
          </a:p>
        </p:txBody>
      </p:sp>
      <p:pic>
        <p:nvPicPr>
          <p:cNvPr id="2066" name="Picture 18">
            <a:extLst>
              <a:ext uri="{FF2B5EF4-FFF2-40B4-BE49-F238E27FC236}">
                <a16:creationId xmlns:a16="http://schemas.microsoft.com/office/drawing/2014/main" id="{9C8D2B15-6981-F14F-A861-D13EA5A05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974" y="5135312"/>
            <a:ext cx="666000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498E9F73-D3B5-954D-B02A-06EBAF471997}"/>
              </a:ext>
            </a:extLst>
          </p:cNvPr>
          <p:cNvSpPr txBox="1"/>
          <p:nvPr/>
        </p:nvSpPr>
        <p:spPr>
          <a:xfrm>
            <a:off x="6293389" y="6131877"/>
            <a:ext cx="326925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300" dirty="0">
                <a:solidFill>
                  <a:srgbClr val="7B7B7A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7. Ciencias de la vida y de la salud</a:t>
            </a:r>
          </a:p>
        </p:txBody>
      </p:sp>
      <p:pic>
        <p:nvPicPr>
          <p:cNvPr id="2068" name="Picture 20">
            <a:extLst>
              <a:ext uri="{FF2B5EF4-FFF2-40B4-BE49-F238E27FC236}">
                <a16:creationId xmlns:a16="http://schemas.microsoft.com/office/drawing/2014/main" id="{A2CA3D2A-E0D3-AF4E-AD3E-9552E5846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221" y="5901246"/>
            <a:ext cx="765260" cy="76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C51FD7E0-A45F-AA46-8F20-A8B372686DD6}"/>
              </a:ext>
            </a:extLst>
          </p:cNvPr>
          <p:cNvSpPr txBox="1"/>
          <p:nvPr/>
        </p:nvSpPr>
        <p:spPr>
          <a:xfrm>
            <a:off x="6293389" y="7104143"/>
            <a:ext cx="326925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300" dirty="0">
                <a:solidFill>
                  <a:srgbClr val="7B7B7A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8. Ciencias básicas y del espacio</a:t>
            </a:r>
          </a:p>
        </p:txBody>
      </p:sp>
      <p:pic>
        <p:nvPicPr>
          <p:cNvPr id="2070" name="Picture 22">
            <a:extLst>
              <a:ext uri="{FF2B5EF4-FFF2-40B4-BE49-F238E27FC236}">
                <a16:creationId xmlns:a16="http://schemas.microsoft.com/office/drawing/2014/main" id="{2CA2F55E-318B-8949-8445-BD2ACBCF6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167" y="6847804"/>
            <a:ext cx="805066" cy="80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5105C82-5BF1-A14A-B5C4-8B92C2501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397" y="1629122"/>
            <a:ext cx="1156566" cy="115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FA097F0-5D56-CD49-B09B-6DF4F4D79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111" y="1629122"/>
            <a:ext cx="1156565" cy="115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21E8E39-3320-6A44-805D-4EC59CD18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78" y="4257608"/>
            <a:ext cx="1041352" cy="104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059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/Users/disenomercadeo/Documents/Convocatoria 2020/Ganadores VIP/Ganadores VIP-0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41"/>
          <a:stretch/>
        </p:blipFill>
        <p:spPr bwMode="auto">
          <a:xfrm>
            <a:off x="0" y="0"/>
            <a:ext cx="10058400" cy="12461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/>
          <p:cNvSpPr txBox="1"/>
          <p:nvPr/>
        </p:nvSpPr>
        <p:spPr>
          <a:xfrm>
            <a:off x="354606" y="3272959"/>
            <a:ext cx="49197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itchFamily="2" charset="2"/>
              <a:buChar char="ü"/>
            </a:pPr>
            <a:r>
              <a:rPr lang="es-ES" sz="1100" b="1" dirty="0">
                <a:solidFill>
                  <a:srgbClr val="7B7B7A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CONDICIONES DE PARTICIPACIÓN INSTITUCIONAL</a:t>
            </a:r>
          </a:p>
          <a:p>
            <a:pPr marL="228600" indent="-228600" algn="just">
              <a:buAutoNum type="arabicPeriod"/>
            </a:pPr>
            <a:r>
              <a:rPr lang="es-ES" sz="1100" dirty="0" err="1">
                <a:solidFill>
                  <a:srgbClr val="7B7B7A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Debera</a:t>
            </a:r>
            <a:r>
              <a:rPr lang="es-ES" sz="1100" dirty="0">
                <a:solidFill>
                  <a:srgbClr val="7B7B7A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de presentar por cada joven innovador un plan de actividades y resultados esperados en el marco de un proyecto de investigación, desarrollo tecnológico e innovación (</a:t>
            </a:r>
            <a:r>
              <a:rPr lang="es-ES" sz="1100" dirty="0" err="1">
                <a:solidFill>
                  <a:srgbClr val="7B7B7A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I+D+i</a:t>
            </a:r>
            <a:r>
              <a:rPr lang="es-ES" sz="1100" dirty="0">
                <a:solidFill>
                  <a:srgbClr val="7B7B7A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) relacionado con alguno de los focos temáticos de la Misión de Sabios.</a:t>
            </a:r>
          </a:p>
          <a:p>
            <a:pPr marL="228600" indent="-228600" algn="just">
              <a:buAutoNum type="arabicPeriod"/>
            </a:pPr>
            <a:r>
              <a:rPr lang="es-ES" sz="1100" dirty="0">
                <a:solidFill>
                  <a:srgbClr val="7B7B7A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Los jóvenes innovadores deberán tener asignado un tutor perteneciente a la entidad que los avala</a:t>
            </a:r>
          </a:p>
          <a:p>
            <a:pPr algn="just"/>
            <a:endParaRPr lang="es-ES" sz="1100" dirty="0">
              <a:solidFill>
                <a:srgbClr val="7B7B7A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171450" indent="-171450" algn="just">
              <a:buFont typeface="Wingdings" pitchFamily="2" charset="2"/>
              <a:buChar char="ü"/>
            </a:pPr>
            <a:r>
              <a:rPr lang="es-ES" sz="1100" b="1" dirty="0">
                <a:solidFill>
                  <a:srgbClr val="7B7B7A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CONDICIONES DE LOS JÓVENES INNOVADORES</a:t>
            </a:r>
          </a:p>
          <a:p>
            <a:pPr marL="228600" indent="-228600" algn="just">
              <a:buAutoNum type="arabicPeriod"/>
            </a:pPr>
            <a:r>
              <a:rPr lang="es-ES" sz="1100" b="1" dirty="0">
                <a:solidFill>
                  <a:srgbClr val="7B7B7A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Edad: </a:t>
            </a:r>
            <a:r>
              <a:rPr lang="es-ES" sz="1100" dirty="0">
                <a:solidFill>
                  <a:srgbClr val="7B7B7A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Tener máximo 28 años al 31 de diciembre de 2022.</a:t>
            </a:r>
          </a:p>
          <a:p>
            <a:pPr marL="228600" indent="-228600" algn="just">
              <a:buAutoNum type="arabicPeriod"/>
            </a:pPr>
            <a:r>
              <a:rPr lang="es-ES" sz="1100" b="1" dirty="0">
                <a:solidFill>
                  <a:srgbClr val="7B7B7A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Estado académico: </a:t>
            </a:r>
            <a:r>
              <a:rPr lang="es-ES" sz="1100" dirty="0">
                <a:solidFill>
                  <a:srgbClr val="7B7B7A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Estudiante activo en la modalidad especial de formación técnica, tecnológica o carrera profesional en etapa o semestre de práctica al momento de inicio de su actividad en la entidad postulante. </a:t>
            </a:r>
          </a:p>
          <a:p>
            <a:pPr marL="228600" indent="-228600" algn="just">
              <a:buAutoNum type="arabicPeriod"/>
            </a:pPr>
            <a:r>
              <a:rPr lang="es-ES" sz="1100" b="1" dirty="0">
                <a:solidFill>
                  <a:srgbClr val="7B7B7A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Promedio académico: </a:t>
            </a:r>
            <a:r>
              <a:rPr lang="es-ES" sz="1100" dirty="0">
                <a:solidFill>
                  <a:srgbClr val="7B7B7A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Promedio general acumulado del programa al cual se encuentra vinculado de mínimo de 3,8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18314" y="1285743"/>
            <a:ext cx="3992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Lucida Sans" panose="020B0602030504090204" pitchFamily="34" charset="0"/>
                <a:cs typeface="Leelawadee UI" panose="020B0502040204020203" pitchFamily="34" charset="-34"/>
              </a:rPr>
              <a:t>ORIENTACIONES GENERALES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597895" y="2672767"/>
            <a:ext cx="42411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>
                <a:solidFill>
                  <a:srgbClr val="7B7B7A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Plazo de la beca pasantía del joven </a:t>
            </a:r>
            <a:r>
              <a:rPr lang="es-ES" sz="1100" dirty="0" err="1">
                <a:solidFill>
                  <a:srgbClr val="7B7B7A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nnovador</a:t>
            </a:r>
            <a:r>
              <a:rPr lang="es-ES" sz="1100" dirty="0">
                <a:solidFill>
                  <a:srgbClr val="7B7B7A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: Seis (6) meses 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6701794" y="1456119"/>
            <a:ext cx="1845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latin typeface="Lucida Sans" panose="020B0602030504090204" pitchFamily="34" charset="0"/>
                <a:cs typeface="Leelawadee UI" panose="020B0502040204020203" pitchFamily="34" charset="-34"/>
              </a:rPr>
              <a:t>PLAZO O DURACIÓN: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6885773" y="3144323"/>
            <a:ext cx="1304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latin typeface="Lucida Sans" panose="020B0602030504090204" pitchFamily="34" charset="0"/>
                <a:cs typeface="Leelawadee UI" panose="020B0502040204020203" pitchFamily="34" charset="-34"/>
              </a:rPr>
              <a:t>FINANCIACIÓN: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5462604" y="4842760"/>
            <a:ext cx="424119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>
                <a:solidFill>
                  <a:srgbClr val="7B7B7A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El Ministerio de Ciencia, Tecnología e Innovación cuentan con NOVECIENTOS NOVENTA Y OCHO MILLONES DOSCIENTOS TREINTA Y DOS MIL SEISCIENTOS SESENTA PESOS M/CTE ($998.232.660).</a:t>
            </a:r>
          </a:p>
          <a:p>
            <a:pPr algn="just"/>
            <a:endParaRPr lang="es-ES" sz="1100" dirty="0">
              <a:solidFill>
                <a:srgbClr val="7B7B7A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/>
            <a:r>
              <a:rPr lang="es-ES" sz="1100" dirty="0">
                <a:solidFill>
                  <a:srgbClr val="7B7B7A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La distribución presupuestal es la siguiente: 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es-ES" sz="1100" dirty="0">
                <a:solidFill>
                  <a:srgbClr val="7B7B7A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JOVEN INVESTIGADOR E INNOVADOR: Seis millones de pesos m/</a:t>
            </a:r>
            <a:r>
              <a:rPr lang="es-ES" sz="1100" dirty="0" err="1">
                <a:solidFill>
                  <a:srgbClr val="7B7B7A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cte</a:t>
            </a:r>
            <a:r>
              <a:rPr lang="es-ES" sz="1100" dirty="0">
                <a:solidFill>
                  <a:srgbClr val="7B7B7A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($6.000.000) – Asignación mensual de un </a:t>
            </a:r>
            <a:r>
              <a:rPr lang="es-ES" sz="1100" dirty="0" err="1">
                <a:solidFill>
                  <a:srgbClr val="7B7B7A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millon</a:t>
            </a:r>
            <a:r>
              <a:rPr lang="es-ES" sz="1100" dirty="0">
                <a:solidFill>
                  <a:srgbClr val="7B7B7A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de pesos m/</a:t>
            </a:r>
            <a:r>
              <a:rPr lang="es-ES" sz="1100" dirty="0" err="1">
                <a:solidFill>
                  <a:srgbClr val="7B7B7A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cte</a:t>
            </a:r>
            <a:r>
              <a:rPr lang="es-ES" sz="1100" dirty="0">
                <a:solidFill>
                  <a:srgbClr val="7B7B7A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($1.000.000).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E6E82B5-FB70-134F-B7DA-43757AD99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834" y="1686431"/>
            <a:ext cx="927278" cy="92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07C3E9BD-3700-8740-9038-8B70EB4E3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880" y="3453301"/>
            <a:ext cx="1100232" cy="110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7B6F8A2-CB19-BF4A-A11B-10F9B86A1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934" y="1906127"/>
            <a:ext cx="1047627" cy="104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2BACDF9-7818-144D-A91F-5121B4DE6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601" y="1866557"/>
            <a:ext cx="1047627" cy="104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240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/Users/disenomercadeo/Documents/Convocatoria 2020/Ganadores VIP/Ganadores VIP-0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41"/>
          <a:stretch/>
        </p:blipFill>
        <p:spPr bwMode="auto">
          <a:xfrm>
            <a:off x="0" y="0"/>
            <a:ext cx="10058400" cy="124617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059593D-DDBA-3842-9DD8-4A34DC856CB3}"/>
              </a:ext>
            </a:extLst>
          </p:cNvPr>
          <p:cNvSpPr txBox="1"/>
          <p:nvPr/>
        </p:nvSpPr>
        <p:spPr>
          <a:xfrm>
            <a:off x="625247" y="1639329"/>
            <a:ext cx="3992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Lucida Sans" panose="020B0602030504090204" pitchFamily="34" charset="0"/>
                <a:cs typeface="Leelawadee UI" panose="020B0502040204020203" pitchFamily="34" charset="-34"/>
              </a:rPr>
              <a:t>PARÁMETROS DE EVALUACIÓN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D1B4A4D-5988-3146-AE37-062F36A4D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704" y="2078627"/>
            <a:ext cx="7203218" cy="527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35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/Users/disenomercadeo/Documents/Convocatoria 2020/Ganadores VIP/Ganadores VIP-0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41"/>
          <a:stretch/>
        </p:blipFill>
        <p:spPr bwMode="auto">
          <a:xfrm>
            <a:off x="0" y="0"/>
            <a:ext cx="10058400" cy="124617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059593D-DDBA-3842-9DD8-4A34DC856CB3}"/>
              </a:ext>
            </a:extLst>
          </p:cNvPr>
          <p:cNvSpPr txBox="1"/>
          <p:nvPr/>
        </p:nvSpPr>
        <p:spPr>
          <a:xfrm>
            <a:off x="625247" y="1639329"/>
            <a:ext cx="3992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Lucida Sans" panose="020B0602030504090204" pitchFamily="34" charset="0"/>
                <a:cs typeface="Leelawadee UI" panose="020B0502040204020203" pitchFamily="34" charset="-34"/>
              </a:rPr>
              <a:t>PARÁMETROS DE EVALUACIÓN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844E4E2-CF9F-C940-986F-FD8B5DE1E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817" y="2089703"/>
            <a:ext cx="8483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71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/Users/disenomercadeo/Documents/Convocatoria 2020/Ganadores VIP/Ganadores VIP-0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41"/>
          <a:stretch/>
        </p:blipFill>
        <p:spPr bwMode="auto">
          <a:xfrm>
            <a:off x="0" y="0"/>
            <a:ext cx="10058400" cy="124617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11"/>
          <p:cNvSpPr txBox="1"/>
          <p:nvPr/>
        </p:nvSpPr>
        <p:spPr>
          <a:xfrm>
            <a:off x="914399" y="1716765"/>
            <a:ext cx="822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>
                <a:latin typeface="Lucida Sans" panose="020B0602030504090204" pitchFamily="34" charset="0"/>
                <a:cs typeface="Leelawadee UI" panose="020B0502040204020203" pitchFamily="34" charset="-34"/>
              </a:rPr>
              <a:t>CRONOGRAMA:</a:t>
            </a:r>
            <a:endParaRPr lang="es-ES" sz="1100" b="1" dirty="0">
              <a:latin typeface="Lucida Sans" panose="020B0602030504090204" pitchFamily="34" charset="0"/>
              <a:cs typeface="Leelawadee UI" panose="020B0502040204020203" pitchFamily="34" charset="-34"/>
            </a:endParaRPr>
          </a:p>
        </p:txBody>
      </p:sp>
      <p:graphicFrame>
        <p:nvGraphicFramePr>
          <p:cNvPr id="22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378887"/>
              </p:ext>
            </p:extLst>
          </p:nvPr>
        </p:nvGraphicFramePr>
        <p:xfrm>
          <a:off x="1790699" y="2213272"/>
          <a:ext cx="6476999" cy="2332777"/>
        </p:xfrm>
        <a:graphic>
          <a:graphicData uri="http://schemas.openxmlformats.org/drawingml/2006/table">
            <a:tbl>
              <a:tblPr firstRow="1" bandRow="1"/>
              <a:tblGrid>
                <a:gridCol w="3247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558">
                <a:tc>
                  <a:txBody>
                    <a:bodyPr/>
                    <a:lstStyle/>
                    <a:p>
                      <a:pPr algn="ctr"/>
                      <a:r>
                        <a:rPr lang="es-ES" sz="1050" b="1" dirty="0">
                          <a:solidFill>
                            <a:schemeClr val="bg1"/>
                          </a:solidFill>
                          <a:latin typeface="Lucida Sans" panose="020B0602030504090204" pitchFamily="34" charset="0"/>
                        </a:rPr>
                        <a:t>Actividad</a:t>
                      </a:r>
                      <a:endParaRPr lang="es-CO" sz="1050" b="1" dirty="0">
                        <a:solidFill>
                          <a:schemeClr val="bg1"/>
                        </a:solidFill>
                        <a:latin typeface="Lucida Sans" panose="020B060203050409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AA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AA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AA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21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b="1" dirty="0">
                          <a:solidFill>
                            <a:schemeClr val="bg1"/>
                          </a:solidFill>
                          <a:latin typeface="Lucida Sans" panose="020B0602030504090204" pitchFamily="34" charset="0"/>
                        </a:rPr>
                        <a:t>Fecha límite</a:t>
                      </a:r>
                      <a:endParaRPr lang="es-CO" sz="1050" b="1" dirty="0">
                        <a:solidFill>
                          <a:schemeClr val="bg1"/>
                        </a:solidFill>
                        <a:latin typeface="Lucida Sans" panose="020B060203050409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AA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AA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AA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21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57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ES" sz="1100" b="0" i="0" u="none" strike="noStrike" cap="none" dirty="0">
                          <a:solidFill>
                            <a:srgbClr val="7B7B7A"/>
                          </a:solidFill>
                          <a:latin typeface="Leelawadee UI" panose="020B0502040204020203" pitchFamily="34" charset="-34"/>
                          <a:ea typeface="Arial"/>
                          <a:cs typeface="Leelawadee UI" panose="020B0502040204020203" pitchFamily="34" charset="-34"/>
                          <a:sym typeface="Arial"/>
                        </a:rPr>
                        <a:t>Apertura</a:t>
                      </a:r>
                      <a:r>
                        <a:rPr lang="es-ES" sz="1100" b="0" i="0" u="none" strike="noStrike" cap="none" baseline="0" dirty="0">
                          <a:solidFill>
                            <a:srgbClr val="7B7B7A"/>
                          </a:solidFill>
                          <a:latin typeface="Leelawadee UI" panose="020B0502040204020203" pitchFamily="34" charset="-34"/>
                          <a:ea typeface="Arial"/>
                          <a:cs typeface="Leelawadee UI" panose="020B0502040204020203" pitchFamily="34" charset="-34"/>
                          <a:sym typeface="Arial"/>
                        </a:rPr>
                        <a:t> de la convocatoria</a:t>
                      </a:r>
                      <a:endParaRPr lang="es-CO" sz="1100" b="0" i="0" u="none" strike="noStrike" cap="none" dirty="0">
                        <a:solidFill>
                          <a:srgbClr val="7B7B7A"/>
                        </a:solidFill>
                        <a:latin typeface="Leelawadee UI" panose="020B0502040204020203" pitchFamily="34" charset="-34"/>
                        <a:ea typeface="Arial"/>
                        <a:cs typeface="Leelawadee UI" panose="020B0502040204020203" pitchFamily="34" charset="-34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100" b="0" i="0" u="none" strike="noStrike" cap="none" dirty="0">
                          <a:solidFill>
                            <a:srgbClr val="7B7B7A"/>
                          </a:solidFill>
                          <a:latin typeface="Leelawadee UI" panose="020B0502040204020203" pitchFamily="34" charset="-34"/>
                          <a:ea typeface="Arial"/>
                          <a:cs typeface="Leelawadee UI" panose="020B0502040204020203" pitchFamily="34" charset="-34"/>
                          <a:sym typeface="Arial"/>
                        </a:rPr>
                        <a:t>22 de marzo de 2022</a:t>
                      </a:r>
                      <a:endParaRPr lang="es-CO" sz="1100" b="0" i="0" u="none" strike="noStrike" cap="none" dirty="0">
                        <a:solidFill>
                          <a:srgbClr val="7B7B7A"/>
                        </a:solidFill>
                        <a:latin typeface="Leelawadee UI" panose="020B0502040204020203" pitchFamily="34" charset="-34"/>
                        <a:ea typeface="Arial"/>
                        <a:cs typeface="Leelawadee UI" panose="020B0502040204020203" pitchFamily="34" charset="-34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152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ES" sz="1100" b="0" i="0" u="none" strike="noStrike" cap="none" dirty="0">
                          <a:solidFill>
                            <a:srgbClr val="7B7B7A"/>
                          </a:solidFill>
                          <a:latin typeface="Leelawadee UI" panose="020B0502040204020203" pitchFamily="34" charset="-34"/>
                          <a:ea typeface="Arial"/>
                          <a:cs typeface="Leelawadee UI" panose="020B0502040204020203" pitchFamily="34" charset="-34"/>
                          <a:sym typeface="Arial"/>
                        </a:rPr>
                        <a:t>Cierre</a:t>
                      </a:r>
                      <a:r>
                        <a:rPr lang="es-ES" sz="1100" b="0" i="0" u="none" strike="noStrike" cap="none" baseline="0" dirty="0">
                          <a:solidFill>
                            <a:srgbClr val="7B7B7A"/>
                          </a:solidFill>
                          <a:latin typeface="Leelawadee UI" panose="020B0502040204020203" pitchFamily="34" charset="-34"/>
                          <a:ea typeface="Arial"/>
                          <a:cs typeface="Leelawadee UI" panose="020B0502040204020203" pitchFamily="34" charset="-34"/>
                          <a:sym typeface="Arial"/>
                        </a:rPr>
                        <a:t> de la convocatoria</a:t>
                      </a:r>
                      <a:endParaRPr lang="es-CO" sz="1100" b="0" i="0" u="none" strike="noStrike" cap="none" dirty="0">
                        <a:solidFill>
                          <a:srgbClr val="7B7B7A"/>
                        </a:solidFill>
                        <a:latin typeface="Leelawadee UI" panose="020B0502040204020203" pitchFamily="34" charset="-34"/>
                        <a:ea typeface="Arial"/>
                        <a:cs typeface="Leelawadee UI" panose="020B0502040204020203" pitchFamily="34" charset="-34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100" b="0" i="0" u="none" strike="noStrike" cap="none" dirty="0">
                          <a:solidFill>
                            <a:srgbClr val="7B7B7A"/>
                          </a:solidFill>
                          <a:latin typeface="Leelawadee UI" panose="020B0502040204020203" pitchFamily="34" charset="-34"/>
                          <a:ea typeface="Arial"/>
                          <a:cs typeface="Leelawadee UI" panose="020B0502040204020203" pitchFamily="34" charset="-34"/>
                          <a:sym typeface="Arial"/>
                        </a:rPr>
                        <a:t>20 de mayo del 2022 – 1:00 p.m.</a:t>
                      </a:r>
                      <a:endParaRPr lang="es-CO" sz="1100" b="0" i="0" u="none" strike="noStrike" cap="none" dirty="0">
                        <a:solidFill>
                          <a:srgbClr val="7B7B7A"/>
                        </a:solidFill>
                        <a:latin typeface="Leelawadee UI" panose="020B0502040204020203" pitchFamily="34" charset="-34"/>
                        <a:ea typeface="Arial"/>
                        <a:cs typeface="Leelawadee UI" panose="020B0502040204020203" pitchFamily="34" charset="-34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152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ES" sz="1100" b="0" i="0" u="none" strike="noStrike" cap="none" dirty="0">
                          <a:solidFill>
                            <a:srgbClr val="7B7B7A"/>
                          </a:solidFill>
                          <a:latin typeface="Leelawadee UI" panose="020B0502040204020203" pitchFamily="34" charset="-34"/>
                          <a:ea typeface="Arial"/>
                          <a:cs typeface="Leelawadee UI" panose="020B0502040204020203" pitchFamily="34" charset="-34"/>
                          <a:sym typeface="Arial"/>
                        </a:rPr>
                        <a:t>Periodo de revisión de requisitos</a:t>
                      </a:r>
                      <a:endParaRPr lang="es-CO" sz="1100" b="0" i="0" u="none" strike="noStrike" cap="none" dirty="0">
                        <a:solidFill>
                          <a:srgbClr val="7B7B7A"/>
                        </a:solidFill>
                        <a:latin typeface="Leelawadee UI" panose="020B0502040204020203" pitchFamily="34" charset="-34"/>
                        <a:ea typeface="Arial"/>
                        <a:cs typeface="Leelawadee UI" panose="020B0502040204020203" pitchFamily="34" charset="-34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100" b="0" i="0" u="none" strike="noStrike" cap="none" baseline="0" dirty="0">
                          <a:solidFill>
                            <a:srgbClr val="7B7B7A"/>
                          </a:solidFill>
                          <a:latin typeface="Leelawadee UI" panose="020B0502040204020203" pitchFamily="34" charset="-34"/>
                          <a:ea typeface="Arial"/>
                          <a:cs typeface="Leelawadee UI" panose="020B0502040204020203" pitchFamily="34" charset="-34"/>
                          <a:sym typeface="Arial"/>
                        </a:rPr>
                        <a:t>21 al 29 de mayo</a:t>
                      </a:r>
                      <a:r>
                        <a:rPr lang="es-ES" sz="1100" b="0" i="0" u="none" strike="noStrike" cap="none" dirty="0">
                          <a:solidFill>
                            <a:srgbClr val="7B7B7A"/>
                          </a:solidFill>
                          <a:latin typeface="Leelawadee UI" panose="020B0502040204020203" pitchFamily="34" charset="-34"/>
                          <a:ea typeface="Arial"/>
                          <a:cs typeface="Leelawadee UI" panose="020B0502040204020203" pitchFamily="34" charset="-34"/>
                          <a:sym typeface="Arial"/>
                        </a:rPr>
                        <a:t> de 2022</a:t>
                      </a:r>
                      <a:endParaRPr lang="es-CO" sz="1100" b="0" i="0" u="none" strike="noStrike" cap="none" dirty="0">
                        <a:solidFill>
                          <a:srgbClr val="7B7B7A"/>
                        </a:solidFill>
                        <a:latin typeface="Leelawadee UI" panose="020B0502040204020203" pitchFamily="34" charset="-34"/>
                        <a:ea typeface="Arial"/>
                        <a:cs typeface="Leelawadee UI" panose="020B0502040204020203" pitchFamily="34" charset="-34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152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ES" sz="1100" b="0" i="0" u="none" strike="noStrike" cap="none" dirty="0">
                          <a:solidFill>
                            <a:srgbClr val="7B7B7A"/>
                          </a:solidFill>
                          <a:latin typeface="Leelawadee UI" panose="020B0502040204020203" pitchFamily="34" charset="-34"/>
                          <a:ea typeface="Arial"/>
                          <a:cs typeface="Leelawadee UI" panose="020B0502040204020203" pitchFamily="34" charset="-34"/>
                          <a:sym typeface="Arial"/>
                        </a:rPr>
                        <a:t>Periodo de subsanación</a:t>
                      </a:r>
                      <a:r>
                        <a:rPr lang="es-ES" sz="1100" b="0" i="0" u="none" strike="noStrike" cap="none" baseline="0" dirty="0">
                          <a:solidFill>
                            <a:srgbClr val="7B7B7A"/>
                          </a:solidFill>
                          <a:latin typeface="Leelawadee UI" panose="020B0502040204020203" pitchFamily="34" charset="-34"/>
                          <a:ea typeface="Arial"/>
                          <a:cs typeface="Leelawadee UI" panose="020B0502040204020203" pitchFamily="34" charset="-34"/>
                          <a:sym typeface="Arial"/>
                        </a:rPr>
                        <a:t> de requisitos en el SIGP</a:t>
                      </a:r>
                      <a:endParaRPr lang="es-CO" sz="1100" b="0" i="0" u="none" strike="noStrike" cap="none" dirty="0">
                        <a:solidFill>
                          <a:srgbClr val="7B7B7A"/>
                        </a:solidFill>
                        <a:latin typeface="Leelawadee UI" panose="020B0502040204020203" pitchFamily="34" charset="-34"/>
                        <a:ea typeface="Arial"/>
                        <a:cs typeface="Leelawadee UI" panose="020B0502040204020203" pitchFamily="34" charset="-34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100" b="0" i="0" u="none" strike="noStrike" cap="none" dirty="0">
                          <a:solidFill>
                            <a:srgbClr val="7B7B7A"/>
                          </a:solidFill>
                          <a:latin typeface="Leelawadee UI" panose="020B0502040204020203" pitchFamily="34" charset="-34"/>
                          <a:ea typeface="Arial"/>
                          <a:cs typeface="Leelawadee UI" panose="020B0502040204020203" pitchFamily="34" charset="-34"/>
                          <a:sym typeface="Arial"/>
                        </a:rPr>
                        <a:t>30 de mayo al 3 de junio del 2022</a:t>
                      </a:r>
                      <a:r>
                        <a:rPr lang="es-ES" sz="1100" b="0" i="0" u="none" strike="noStrike" cap="none" baseline="0" dirty="0">
                          <a:solidFill>
                            <a:srgbClr val="7B7B7A"/>
                          </a:solidFill>
                          <a:latin typeface="Leelawadee UI" panose="020B0502040204020203" pitchFamily="34" charset="-34"/>
                          <a:ea typeface="Arial"/>
                          <a:cs typeface="Leelawadee UI" panose="020B0502040204020203" pitchFamily="34" charset="-34"/>
                          <a:sym typeface="Arial"/>
                        </a:rPr>
                        <a:t> -  3:00 p.m.</a:t>
                      </a:r>
                      <a:endParaRPr lang="es-CO" sz="1100" b="0" i="0" u="none" strike="noStrike" cap="none" dirty="0">
                        <a:solidFill>
                          <a:srgbClr val="7B7B7A"/>
                        </a:solidFill>
                        <a:latin typeface="Leelawadee UI" panose="020B0502040204020203" pitchFamily="34" charset="-34"/>
                        <a:ea typeface="Arial"/>
                        <a:cs typeface="Leelawadee UI" panose="020B0502040204020203" pitchFamily="34" charset="-34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152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ES" sz="1100" b="0" i="0" u="none" strike="noStrike" cap="none" dirty="0">
                          <a:solidFill>
                            <a:srgbClr val="7B7B7A"/>
                          </a:solidFill>
                          <a:latin typeface="Leelawadee UI" panose="020B0502040204020203" pitchFamily="34" charset="-34"/>
                          <a:ea typeface="Arial"/>
                          <a:cs typeface="Leelawadee UI" panose="020B0502040204020203" pitchFamily="34" charset="-34"/>
                          <a:sym typeface="Arial"/>
                        </a:rPr>
                        <a:t>Publicación de resultados preliminares </a:t>
                      </a:r>
                      <a:endParaRPr lang="es-CO" sz="1100" b="0" i="0" u="none" strike="noStrike" cap="none" dirty="0">
                        <a:solidFill>
                          <a:srgbClr val="7B7B7A"/>
                        </a:solidFill>
                        <a:latin typeface="Leelawadee UI" panose="020B0502040204020203" pitchFamily="34" charset="-34"/>
                        <a:ea typeface="Arial"/>
                        <a:cs typeface="Leelawadee UI" panose="020B0502040204020203" pitchFamily="34" charset="-34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100" b="0" i="0" u="none" strike="noStrike" cap="none" dirty="0">
                          <a:solidFill>
                            <a:srgbClr val="7B7B7A"/>
                          </a:solidFill>
                          <a:latin typeface="Leelawadee UI" panose="020B0502040204020203" pitchFamily="34" charset="-34"/>
                          <a:ea typeface="Arial"/>
                          <a:cs typeface="Leelawadee UI" panose="020B0502040204020203" pitchFamily="34" charset="-34"/>
                          <a:sym typeface="Arial"/>
                        </a:rPr>
                        <a:t>24 de junio del 2022</a:t>
                      </a:r>
                      <a:endParaRPr lang="es-CO" sz="1100" b="0" i="0" u="none" strike="noStrike" cap="none" dirty="0">
                        <a:solidFill>
                          <a:srgbClr val="7B7B7A"/>
                        </a:solidFill>
                        <a:latin typeface="Leelawadee UI" panose="020B0502040204020203" pitchFamily="34" charset="-34"/>
                        <a:ea typeface="Arial"/>
                        <a:cs typeface="Leelawadee UI" panose="020B0502040204020203" pitchFamily="34" charset="-34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152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ES" sz="1100" b="0" i="0" u="none" strike="noStrike" cap="none" dirty="0">
                          <a:solidFill>
                            <a:srgbClr val="7B7B7A"/>
                          </a:solidFill>
                          <a:latin typeface="Leelawadee UI" panose="020B0502040204020203" pitchFamily="34" charset="-34"/>
                          <a:ea typeface="Arial"/>
                          <a:cs typeface="Leelawadee UI" panose="020B0502040204020203" pitchFamily="34" charset="-34"/>
                          <a:sym typeface="Arial"/>
                        </a:rPr>
                        <a:t>Solicitud de aclaraciones resultados preliminares</a:t>
                      </a:r>
                      <a:endParaRPr lang="es-CO" sz="1100" b="0" i="0" u="none" strike="noStrike" cap="none" dirty="0">
                        <a:solidFill>
                          <a:srgbClr val="7B7B7A"/>
                        </a:solidFill>
                        <a:latin typeface="Leelawadee UI" panose="020B0502040204020203" pitchFamily="34" charset="-34"/>
                        <a:ea typeface="Arial"/>
                        <a:cs typeface="Leelawadee UI" panose="020B0502040204020203" pitchFamily="34" charset="-34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100" b="0" i="0" u="none" strike="noStrike" cap="none" dirty="0">
                          <a:solidFill>
                            <a:srgbClr val="7B7B7A"/>
                          </a:solidFill>
                          <a:latin typeface="Leelawadee UI" panose="020B0502040204020203" pitchFamily="34" charset="-34"/>
                          <a:ea typeface="Arial"/>
                          <a:cs typeface="Leelawadee UI" panose="020B0502040204020203" pitchFamily="34" charset="-34"/>
                          <a:sym typeface="Arial"/>
                        </a:rPr>
                        <a:t>27 al 29 de junio del 2022</a:t>
                      </a:r>
                      <a:endParaRPr lang="es-CO" sz="1100" b="0" i="0" u="none" strike="noStrike" cap="none" dirty="0">
                        <a:solidFill>
                          <a:srgbClr val="7B7B7A"/>
                        </a:solidFill>
                        <a:latin typeface="Leelawadee UI" panose="020B0502040204020203" pitchFamily="34" charset="-34"/>
                        <a:ea typeface="Arial"/>
                        <a:cs typeface="Leelawadee UI" panose="020B0502040204020203" pitchFamily="34" charset="-34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9152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CO" sz="1100" b="0" i="0" u="none" strike="noStrike" cap="none" dirty="0">
                          <a:solidFill>
                            <a:srgbClr val="7B7B7A"/>
                          </a:solidFill>
                          <a:latin typeface="Leelawadee UI" panose="020B0502040204020203" pitchFamily="34" charset="-34"/>
                          <a:ea typeface="Arial"/>
                          <a:cs typeface="Leelawadee UI" panose="020B0502040204020203" pitchFamily="34" charset="-34"/>
                          <a:sym typeface="Arial"/>
                        </a:rPr>
                        <a:t>Respuesta a solicitud de aclaraciones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100" b="0" i="0" u="none" strike="noStrike" cap="none" dirty="0">
                          <a:solidFill>
                            <a:srgbClr val="7B7B7A"/>
                          </a:solidFill>
                          <a:latin typeface="Leelawadee UI" panose="020B0502040204020203" pitchFamily="34" charset="-34"/>
                          <a:ea typeface="Arial"/>
                          <a:cs typeface="Leelawadee UI" panose="020B0502040204020203" pitchFamily="34" charset="-34"/>
                          <a:sym typeface="Arial"/>
                        </a:rPr>
                        <a:t>30 de junio al 5 de julio del 2022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4148720"/>
                  </a:ext>
                </a:extLst>
              </a:tr>
              <a:tr h="229152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CO" sz="1100" b="0" i="0" u="none" strike="noStrike" cap="none" dirty="0">
                          <a:solidFill>
                            <a:srgbClr val="7B7B7A"/>
                          </a:solidFill>
                          <a:latin typeface="Leelawadee UI" panose="020B0502040204020203" pitchFamily="34" charset="-34"/>
                          <a:ea typeface="Arial"/>
                          <a:cs typeface="Leelawadee UI" panose="020B0502040204020203" pitchFamily="34" charset="-34"/>
                          <a:sym typeface="Arial"/>
                        </a:rPr>
                        <a:t>Publicación de resultados definitivos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100" b="0" i="0" u="none" strike="noStrike" cap="none" dirty="0">
                          <a:solidFill>
                            <a:srgbClr val="7B7B7A"/>
                          </a:solidFill>
                          <a:latin typeface="Leelawadee UI" panose="020B0502040204020203" pitchFamily="34" charset="-34"/>
                          <a:ea typeface="Arial"/>
                          <a:cs typeface="Leelawadee UI" panose="020B0502040204020203" pitchFamily="34" charset="-34"/>
                          <a:sym typeface="Arial"/>
                        </a:rPr>
                        <a:t>18 de julio del 2022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8126409"/>
                  </a:ext>
                </a:extLst>
              </a:tr>
            </a:tbl>
          </a:graphicData>
        </a:graphic>
      </p:graphicFrame>
      <p:sp>
        <p:nvSpPr>
          <p:cNvPr id="23" name="CuadroTexto 22"/>
          <p:cNvSpPr txBox="1"/>
          <p:nvPr/>
        </p:nvSpPr>
        <p:spPr>
          <a:xfrm>
            <a:off x="914399" y="6170620"/>
            <a:ext cx="822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Lucida Sans" panose="020B0602030504090204" pitchFamily="34" charset="0"/>
                <a:cs typeface="Leelawadee UI" panose="020B0502040204020203" pitchFamily="34" charset="-34"/>
              </a:rPr>
              <a:t>MAYOR INFORMACIÓN: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514599" y="6432230"/>
            <a:ext cx="50292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1100" dirty="0" err="1">
                <a:solidFill>
                  <a:srgbClr val="7B7B7A"/>
                </a:solidFill>
                <a:latin typeface="Leelawadee UI" panose="020B0502040204020203" pitchFamily="34" charset="-34"/>
                <a:ea typeface="Arial"/>
                <a:cs typeface="Leelawadee UI" panose="020B0502040204020203" pitchFamily="34" charset="-34"/>
              </a:rPr>
              <a:t>Jeny</a:t>
            </a:r>
            <a:r>
              <a:rPr lang="es-ES" sz="1100" dirty="0">
                <a:solidFill>
                  <a:srgbClr val="7B7B7A"/>
                </a:solidFill>
                <a:latin typeface="Leelawadee UI" panose="020B0502040204020203" pitchFamily="34" charset="-34"/>
                <a:ea typeface="Arial"/>
                <a:cs typeface="Leelawadee UI" panose="020B0502040204020203" pitchFamily="34" charset="-34"/>
              </a:rPr>
              <a:t> Alexandra Aguirre Salazar </a:t>
            </a:r>
          </a:p>
          <a:p>
            <a:pPr algn="ctr"/>
            <a:r>
              <a:rPr lang="es-ES" sz="1100" dirty="0">
                <a:solidFill>
                  <a:srgbClr val="7B7B7A"/>
                </a:solidFill>
                <a:latin typeface="Leelawadee UI" panose="020B0502040204020203" pitchFamily="34" charset="-34"/>
                <a:ea typeface="Arial"/>
                <a:cs typeface="Leelawadee UI" panose="020B0502040204020203" pitchFamily="34" charset="-34"/>
              </a:rPr>
              <a:t>Vicerrectoría de Investigaciones y Posgrados gestion.proyectos@ucaldas.edu.co </a:t>
            </a:r>
            <a:endParaRPr lang="es-CO" sz="1100" dirty="0">
              <a:solidFill>
                <a:srgbClr val="7B7B7A"/>
              </a:solidFill>
              <a:latin typeface="Leelawadee UI" panose="020B0502040204020203" pitchFamily="34" charset="-34"/>
              <a:ea typeface="Arial"/>
              <a:cs typeface="Leelawadee UI" panose="020B0502040204020203" pitchFamily="34" charset="-3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3BD953E-CCA4-BB4A-971B-9A52F704884C}"/>
              </a:ext>
            </a:extLst>
          </p:cNvPr>
          <p:cNvSpPr txBox="1"/>
          <p:nvPr/>
        </p:nvSpPr>
        <p:spPr>
          <a:xfrm>
            <a:off x="1210612" y="4780946"/>
            <a:ext cx="76371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>
                <a:solidFill>
                  <a:srgbClr val="7B7B7A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Para mayor información consulta los términos de referencia en: </a:t>
            </a:r>
            <a:r>
              <a:rPr lang="es-ES" sz="1100" dirty="0">
                <a:solidFill>
                  <a:srgbClr val="7B7B7A"/>
                </a:solidFill>
                <a:latin typeface="Leelawadee UI" panose="020B0502040204020203" pitchFamily="34" charset="-34"/>
                <a:cs typeface="Leelawadee UI" panose="020B0502040204020203" pitchFamily="34" charset="-34"/>
                <a:hlinkClick r:id="rId3"/>
              </a:rPr>
              <a:t>https://minciencias.gov.co/convocatorias/vocaciones-cientificas-ctei/convocatoria-jovenes-innovadores-en-el-marco-la</a:t>
            </a:r>
            <a:r>
              <a:rPr lang="es-ES" sz="1100" dirty="0">
                <a:solidFill>
                  <a:srgbClr val="7B7B7A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21875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444</TotalTime>
  <Words>662</Words>
  <Application>Microsoft Macintosh PowerPoint</Application>
  <PresentationFormat>Personalizado</PresentationFormat>
  <Paragraphs>61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Leelawadee UI</vt:lpstr>
      <vt:lpstr>Lucida Sans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JENY ALEXANDRA AGUIRRE SALAZAR</cp:lastModifiedBy>
  <cp:revision>26</cp:revision>
  <cp:lastPrinted>2022-04-04T15:09:56Z</cp:lastPrinted>
  <dcterms:created xsi:type="dcterms:W3CDTF">2021-02-12T22:11:18Z</dcterms:created>
  <dcterms:modified xsi:type="dcterms:W3CDTF">2022-04-05T03:19:11Z</dcterms:modified>
</cp:coreProperties>
</file>